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2" r:id="rId2"/>
    <p:sldMasterId id="2147483674" r:id="rId3"/>
  </p:sldMasterIdLst>
  <p:notesMasterIdLst>
    <p:notesMasterId r:id="rId21"/>
  </p:notesMasterIdLst>
  <p:handoutMasterIdLst>
    <p:handoutMasterId r:id="rId22"/>
  </p:handoutMasterIdLst>
  <p:sldIdLst>
    <p:sldId id="256" r:id="rId4"/>
    <p:sldId id="262" r:id="rId5"/>
    <p:sldId id="282" r:id="rId6"/>
    <p:sldId id="275" r:id="rId7"/>
    <p:sldId id="263" r:id="rId8"/>
    <p:sldId id="276" r:id="rId9"/>
    <p:sldId id="266" r:id="rId10"/>
    <p:sldId id="280" r:id="rId11"/>
    <p:sldId id="281" r:id="rId12"/>
    <p:sldId id="279" r:id="rId13"/>
    <p:sldId id="273" r:id="rId14"/>
    <p:sldId id="268" r:id="rId15"/>
    <p:sldId id="269" r:id="rId16"/>
    <p:sldId id="270" r:id="rId17"/>
    <p:sldId id="258" r:id="rId18"/>
    <p:sldId id="271" r:id="rId19"/>
    <p:sldId id="274" r:id="rId20"/>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72"/>
    <p:restoredTop sz="62602" autoAdjust="0"/>
  </p:normalViewPr>
  <p:slideViewPr>
    <p:cSldViewPr snapToGrid="0">
      <p:cViewPr varScale="1">
        <p:scale>
          <a:sx n="114" d="100"/>
          <a:sy n="114" d="100"/>
        </p:scale>
        <p:origin x="-302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20" Type="http://schemas.openxmlformats.org/officeDocument/2006/relationships/slide" Target="slides/slide17.xml"/><Relationship Id="rId21" Type="http://schemas.openxmlformats.org/officeDocument/2006/relationships/notesMaster" Target="notesMasters/notesMaster1.xml"/><Relationship Id="rId22" Type="http://schemas.openxmlformats.org/officeDocument/2006/relationships/handoutMaster" Target="handoutMasters/handout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9B7ACE07-04F9-614D-A1D6-46ED9A4F1F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2095A09D-31F4-6C43-A979-D4DBADA4905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EBF386-C195-8342-B052-9F72F9BD17FD}" type="datetimeFigureOut">
              <a:rPr lang="en-US" smtClean="0"/>
              <a:t>3/11/19</a:t>
            </a:fld>
            <a:endParaRPr lang="en-US"/>
          </a:p>
        </p:txBody>
      </p:sp>
      <p:sp>
        <p:nvSpPr>
          <p:cNvPr id="4" name="Footer Placeholder 3">
            <a:extLst>
              <a:ext uri="{FF2B5EF4-FFF2-40B4-BE49-F238E27FC236}">
                <a16:creationId xmlns:a16="http://schemas.microsoft.com/office/drawing/2014/main" xmlns="" id="{14B4B387-F745-3D48-8D2C-68A0C7A2577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F8689F80-54FC-094A-96AC-48A42538846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6C5D596-CE49-3847-99CB-B7B911089B62}" type="slidenum">
              <a:rPr lang="en-US" smtClean="0"/>
              <a:t>‹#›</a:t>
            </a:fld>
            <a:endParaRPr lang="en-US"/>
          </a:p>
        </p:txBody>
      </p:sp>
    </p:spTree>
    <p:extLst>
      <p:ext uri="{BB962C8B-B14F-4D97-AF65-F5344CB8AC3E}">
        <p14:creationId xmlns:p14="http://schemas.microsoft.com/office/powerpoint/2010/main" val="33429963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lstStyle>
            <a:lvl1pPr marL="0" marR="0" lvl="0" indent="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499422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isupportcte.org/index.php/sign-on" TargetMode="External"/><Relationship Id="rId4" Type="http://schemas.openxmlformats.org/officeDocument/2006/relationships/hyperlink" Target="http://www.isupportcte.org/spread-the-word" TargetMode="External"/><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www.isupportcte.org/"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a:r>
              <a:rPr lang="en-US" sz="1200" b="0" i="0" u="sng" strike="noStrike" cap="none" dirty="0">
                <a:solidFill>
                  <a:schemeClr val="dk1"/>
                </a:solidFill>
                <a:effectLst/>
                <a:latin typeface="Calibri"/>
                <a:ea typeface="Calibri"/>
                <a:cs typeface="Calibri"/>
                <a:sym typeface="Calibri"/>
              </a:rPr>
              <a:t>Note</a:t>
            </a:r>
            <a:r>
              <a:rPr lang="en-US" sz="1200" b="0" i="0" u="none" strike="noStrike" cap="none" dirty="0">
                <a:solidFill>
                  <a:schemeClr val="dk1"/>
                </a:solidFill>
                <a:effectLst/>
                <a:latin typeface="Calibri"/>
                <a:ea typeface="Calibri"/>
                <a:cs typeface="Calibri"/>
                <a:sym typeface="Calibri"/>
              </a:rPr>
              <a:t>: </a:t>
            </a:r>
            <a:r>
              <a:rPr lang="en-US" sz="1200" b="0" i="1" u="none" strike="noStrike" cap="none" dirty="0">
                <a:solidFill>
                  <a:schemeClr val="dk1"/>
                </a:solidFill>
                <a:effectLst/>
                <a:latin typeface="Calibri"/>
                <a:ea typeface="Calibri"/>
                <a:cs typeface="Calibri"/>
                <a:sym typeface="Calibri"/>
              </a:rPr>
              <a:t>Please customize these talking points and the PowerPoint as you see fit. Integrating state and/or local examples, stories and data into the slide deck and your talking points can help paint the picture of what doubling the federal investment in Career Technical Education (CTE) would mean for your state and/or local area.</a:t>
            </a:r>
          </a:p>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Introduce yourself.</a:t>
            </a:r>
          </a:p>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Briefly discuss your connection to Career Technical Education (CTE).</a:t>
            </a:r>
          </a:p>
          <a:p>
            <a:pPr rtl="0">
              <a:buFont typeface="Arial" panose="020B0604020202020204" pitchFamily="34" charset="0"/>
              <a:buChar char="•"/>
            </a:pPr>
            <a:endParaRPr lang="en-US" b="0" dirty="0">
              <a:effectLst/>
            </a:endParaRPr>
          </a:p>
          <a:p>
            <a:r>
              <a:rPr lang="en-US" dirty="0"/>
              <a:t/>
            </a:r>
            <a:br>
              <a:rPr lang="en-US" dirty="0"/>
            </a:br>
            <a:endParaRPr sz="1200" b="0" i="0" u="none" strike="noStrike" cap="none" dirty="0">
              <a:solidFill>
                <a:schemeClr val="dk1"/>
              </a:solidFill>
              <a:latin typeface="Calibri"/>
              <a:ea typeface="Calibri"/>
              <a:cs typeface="Calibri"/>
              <a:sym typeface="Calibri"/>
            </a:endParaRPr>
          </a:p>
        </p:txBody>
      </p:sp>
      <p:sp>
        <p:nvSpPr>
          <p:cNvPr id="115" name="Google Shape;11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400050" indent="-171450"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We’re asking employers to sign on to support doubling the federal investment in CTE. Employers are a central stakeholder in the CTE system and a key voice that Congress wants to hear from. </a:t>
            </a:r>
          </a:p>
          <a:p>
            <a:pPr marL="400050" indent="-171450"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The statement of support encompasses the ideas we just discussed — how CTE delivers for learners, employers and the economy; the benefits of expanding funding; and most importantly, support for doubling the federal investment in CTE. </a:t>
            </a:r>
          </a:p>
          <a:p>
            <a:pPr marL="400050" indent="-171450"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Advance CTE, a group that represents state</a:t>
            </a:r>
            <a:r>
              <a:rPr lang="en-US" sz="1200" b="0" i="0" u="none" strike="noStrike" cap="none" baseline="0" dirty="0">
                <a:solidFill>
                  <a:schemeClr val="dk1"/>
                </a:solidFill>
                <a:effectLst/>
                <a:latin typeface="Calibri"/>
                <a:ea typeface="Calibri"/>
                <a:cs typeface="Calibri"/>
                <a:sym typeface="Calibri"/>
              </a:rPr>
              <a:t> CTE leaders</a:t>
            </a:r>
            <a:r>
              <a:rPr lang="en-US" sz="1200" b="0" i="0" u="none" strike="noStrike" cap="none" dirty="0">
                <a:solidFill>
                  <a:schemeClr val="dk1"/>
                </a:solidFill>
                <a:effectLst/>
                <a:latin typeface="Calibri"/>
                <a:ea typeface="Calibri"/>
                <a:cs typeface="Calibri"/>
                <a:sym typeface="Calibri"/>
              </a:rPr>
              <a:t>, will share the signatures collected from</a:t>
            </a:r>
            <a:r>
              <a:rPr lang="en-US" sz="1200" b="0" i="0" u="none" strike="noStrike" cap="none" baseline="0" dirty="0">
                <a:solidFill>
                  <a:schemeClr val="dk1"/>
                </a:solidFill>
                <a:effectLst/>
                <a:latin typeface="Calibri"/>
                <a:ea typeface="Calibri"/>
                <a:cs typeface="Calibri"/>
                <a:sym typeface="Calibri"/>
              </a:rPr>
              <a:t> employers </a:t>
            </a:r>
            <a:r>
              <a:rPr lang="en-US" sz="1200" b="0" i="0" u="none" strike="noStrike" cap="none" dirty="0">
                <a:solidFill>
                  <a:schemeClr val="dk1"/>
                </a:solidFill>
                <a:effectLst/>
                <a:latin typeface="Calibri"/>
                <a:ea typeface="Calibri"/>
                <a:cs typeface="Calibri"/>
                <a:sym typeface="Calibri"/>
              </a:rPr>
              <a:t>with Congress. The aggregate data about the employers’ states, industries and size will be a critical component to demonstrating the demand for CTE from employers and building support for CTE among members of Congress.</a:t>
            </a:r>
          </a:p>
          <a:p>
            <a:pPr marL="171450" lvl="0" indent="-171450" defTabSz="914400">
              <a:spcBef>
                <a:spcPts val="0"/>
              </a:spcBef>
              <a:spcAft>
                <a:spcPts val="600"/>
              </a:spcAft>
              <a:buClr>
                <a:srgbClr val="009AA6"/>
              </a:buClr>
              <a:buFont typeface="Arial" panose="020B0604020202020204" pitchFamily="34" charset="0"/>
              <a:buChar char="•"/>
            </a:pPr>
            <a:endParaRPr dirty="0"/>
          </a:p>
        </p:txBody>
      </p:sp>
      <p:sp>
        <p:nvSpPr>
          <p:cNvPr id="121" name="Google Shape;121;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0547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You can get involved today in the campaign to double the federal and state investment in CTE! </a:t>
            </a:r>
          </a:p>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There are three ways to make difference — let’s dive into each one. </a:t>
            </a:r>
          </a:p>
          <a:p>
            <a:pPr marL="0" lvl="0" indent="0" algn="l" rtl="0">
              <a:spcBef>
                <a:spcPts val="0"/>
              </a:spcBef>
              <a:spcAft>
                <a:spcPts val="0"/>
              </a:spcAft>
              <a:buNone/>
            </a:pPr>
            <a:endParaRPr dirty="0"/>
          </a:p>
        </p:txBody>
      </p:sp>
      <p:sp>
        <p:nvSpPr>
          <p:cNvPr id="127" name="Google Shape;127;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2325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The first step is to sign your company or organization on to the statement that supports doubling the investment in CTE by visiting </a:t>
            </a:r>
            <a:r>
              <a:rPr lang="en-US" sz="1200" b="0" i="0" u="sng" strike="noStrike" cap="none" dirty="0">
                <a:solidFill>
                  <a:schemeClr val="dk1"/>
                </a:solidFill>
                <a:effectLst/>
                <a:latin typeface="Calibri"/>
                <a:ea typeface="Calibri"/>
                <a:cs typeface="Calibri"/>
                <a:sym typeface="Calibri"/>
              </a:rPr>
              <a:t>www.ISupportCTE.org</a:t>
            </a:r>
            <a:r>
              <a:rPr lang="en-US" sz="1200" b="0" i="0" u="sng" strike="noStrike" cap="none" baseline="0" dirty="0">
                <a:solidFill>
                  <a:schemeClr val="dk1"/>
                </a:solidFill>
                <a:effectLst/>
                <a:latin typeface="Calibri"/>
                <a:ea typeface="Calibri"/>
                <a:cs typeface="Calibri"/>
                <a:sym typeface="Calibri"/>
              </a:rPr>
              <a:t>. </a:t>
            </a:r>
          </a:p>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The signatures collected from supportive companies and organizations will be critical to building visibility and support for CTE with members of Congress and Virginia’s General Assembly, who decide each year how much to invest in CTE. </a:t>
            </a:r>
          </a:p>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Every company and organization that signs on provides one more proof point to Congress and the General Assembly that the time is now to increase the federal investment in CTE!</a:t>
            </a:r>
          </a:p>
          <a:p>
            <a:pPr marL="0" lvl="0" indent="0" algn="l" rtl="0">
              <a:spcBef>
                <a:spcPts val="0"/>
              </a:spcBef>
              <a:spcAft>
                <a:spcPts val="0"/>
              </a:spcAft>
              <a:buNone/>
            </a:pPr>
            <a:endParaRPr dirty="0"/>
          </a:p>
        </p:txBody>
      </p:sp>
      <p:sp>
        <p:nvSpPr>
          <p:cNvPr id="121" name="Google Shape;121;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27016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When you sign on to the statement of support, you can select the way(s) in which you’d like to stay involved in the campaign. You can:</a:t>
            </a:r>
          </a:p>
          <a:p>
            <a:pPr lvl="1"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Upload your organization’s logo to be used in materials supporting the campaign;</a:t>
            </a:r>
          </a:p>
          <a:p>
            <a:pPr lvl="1"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Submit a story about the impact of CTE to be featured in campaign materials; and</a:t>
            </a:r>
          </a:p>
          <a:p>
            <a:pPr lvl="1"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Become a spokesperson for the campaign and ask other employers to support the campaign.</a:t>
            </a:r>
          </a:p>
          <a:p>
            <a:pPr marL="0" lvl="0" indent="0" algn="l" rtl="0">
              <a:spcBef>
                <a:spcPts val="0"/>
              </a:spcBef>
              <a:spcAft>
                <a:spcPts val="0"/>
              </a:spcAft>
              <a:buNone/>
            </a:pPr>
            <a:endParaRPr dirty="0"/>
          </a:p>
        </p:txBody>
      </p:sp>
      <p:sp>
        <p:nvSpPr>
          <p:cNvPr id="121" name="Google Shape;121;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85065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The next step is to invite </a:t>
            </a:r>
            <a:r>
              <a:rPr lang="en-US" sz="1200" b="0" i="0" u="none" strike="noStrike" cap="none">
                <a:solidFill>
                  <a:schemeClr val="dk1"/>
                </a:solidFill>
                <a:effectLst/>
                <a:latin typeface="Calibri"/>
                <a:ea typeface="Calibri"/>
                <a:cs typeface="Calibri"/>
                <a:sym typeface="Calibri"/>
              </a:rPr>
              <a:t>other employers</a:t>
            </a:r>
            <a:r>
              <a:rPr lang="en-US" sz="1200" b="0" i="0" u="none" strike="noStrike" cap="none" baseline="0">
                <a:solidFill>
                  <a:schemeClr val="dk1"/>
                </a:solidFill>
                <a:effectLst/>
                <a:latin typeface="Calibri"/>
                <a:ea typeface="Calibri"/>
                <a:cs typeface="Calibri"/>
                <a:sym typeface="Calibri"/>
              </a:rPr>
              <a:t> </a:t>
            </a:r>
            <a:r>
              <a:rPr lang="en-US" sz="1200" b="0" i="0" u="none" strike="noStrike" cap="none">
                <a:solidFill>
                  <a:schemeClr val="dk1"/>
                </a:solidFill>
                <a:effectLst/>
                <a:latin typeface="Calibri"/>
                <a:ea typeface="Calibri"/>
                <a:cs typeface="Calibri"/>
                <a:sym typeface="Calibri"/>
              </a:rPr>
              <a:t>to </a:t>
            </a:r>
            <a:r>
              <a:rPr lang="en-US" sz="1200" b="0" i="0" u="none" strike="noStrike" cap="none" dirty="0">
                <a:solidFill>
                  <a:schemeClr val="dk1"/>
                </a:solidFill>
                <a:effectLst/>
                <a:latin typeface="Calibri"/>
                <a:ea typeface="Calibri"/>
                <a:cs typeface="Calibri"/>
                <a:sym typeface="Calibri"/>
              </a:rPr>
              <a:t>sign on to support doubling the investment in CTE. They can visit </a:t>
            </a:r>
            <a:r>
              <a:rPr lang="en-US" sz="1200" b="0" i="0" u="sng" strike="noStrike" cap="none" dirty="0">
                <a:solidFill>
                  <a:schemeClr val="dk1"/>
                </a:solidFill>
                <a:effectLst/>
                <a:latin typeface="Calibri"/>
                <a:ea typeface="Calibri"/>
                <a:cs typeface="Calibri"/>
                <a:sym typeface="Calibri"/>
                <a:hlinkClick r:id="rId3"/>
              </a:rPr>
              <a:t>www.ISupportCTE.org</a:t>
            </a:r>
            <a:r>
              <a:rPr lang="en-US" sz="1200" b="0" i="0" u="none" strike="noStrike" cap="none" dirty="0">
                <a:solidFill>
                  <a:schemeClr val="dk1"/>
                </a:solidFill>
                <a:effectLst/>
                <a:latin typeface="Calibri"/>
                <a:ea typeface="Calibri"/>
                <a:cs typeface="Calibri"/>
                <a:sym typeface="Calibri"/>
              </a:rPr>
              <a:t> to do so. </a:t>
            </a:r>
          </a:p>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If you need help or ideas about how to promote the campaign, you can find sample tweets, newsletter text and more on the Share page on </a:t>
            </a:r>
            <a:r>
              <a:rPr lang="en-US" sz="1200" b="0" i="0" u="sng" strike="noStrike" cap="none" dirty="0">
                <a:solidFill>
                  <a:schemeClr val="dk1"/>
                </a:solidFill>
                <a:effectLst/>
                <a:latin typeface="Calibri"/>
                <a:ea typeface="Calibri"/>
                <a:cs typeface="Calibri"/>
                <a:sym typeface="Calibri"/>
                <a:hlinkClick r:id="rId4"/>
              </a:rPr>
              <a:t>www.ISupportCTE.org</a:t>
            </a:r>
            <a:r>
              <a:rPr lang="en-US" sz="1200" b="0" i="0" u="none" strike="noStrike" cap="none" dirty="0">
                <a:solidFill>
                  <a:schemeClr val="dk1"/>
                </a:solidFill>
                <a:effectLst/>
                <a:latin typeface="Calibri"/>
                <a:ea typeface="Calibri"/>
                <a:cs typeface="Calibri"/>
                <a:sym typeface="Calibri"/>
              </a:rPr>
              <a:t>. </a:t>
            </a:r>
          </a:p>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You can also follow the campaign and share your support on social media by using the hashtag #ISupportCTE and tagging @CTEWorks.</a:t>
            </a:r>
          </a:p>
          <a:p>
            <a:pPr marL="0" lvl="0" indent="0" algn="l" rtl="0">
              <a:spcBef>
                <a:spcPts val="0"/>
              </a:spcBef>
              <a:spcAft>
                <a:spcPts val="0"/>
              </a:spcAft>
              <a:buNone/>
            </a:pPr>
            <a:endParaRPr dirty="0"/>
          </a:p>
        </p:txBody>
      </p:sp>
      <p:sp>
        <p:nvSpPr>
          <p:cNvPr id="121" name="Google Shape;121;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7631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Be sure to allow some time for the audience to ask you questions about the information presented. </a:t>
            </a:r>
            <a:endParaRPr dirty="0"/>
          </a:p>
        </p:txBody>
      </p:sp>
      <p:sp>
        <p:nvSpPr>
          <p:cNvPr id="127" name="Google Shape;127;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The website </a:t>
            </a:r>
            <a:r>
              <a:rPr lang="en-US" sz="1200" b="0" i="0" u="sng" strike="noStrike" cap="none" dirty="0">
                <a:solidFill>
                  <a:schemeClr val="dk1"/>
                </a:solidFill>
                <a:effectLst/>
                <a:latin typeface="Calibri"/>
                <a:ea typeface="Calibri"/>
                <a:cs typeface="Calibri"/>
                <a:sym typeface="Calibri"/>
                <a:hlinkClick r:id="rId3"/>
              </a:rPr>
              <a:t>www.ISupportCTE.org</a:t>
            </a:r>
            <a:r>
              <a:rPr lang="en-US" sz="1200" b="0" i="0" u="none" strike="noStrike" cap="none" dirty="0">
                <a:solidFill>
                  <a:schemeClr val="dk1"/>
                </a:solidFill>
                <a:effectLst/>
                <a:latin typeface="Calibri"/>
                <a:ea typeface="Calibri"/>
                <a:cs typeface="Calibri"/>
                <a:sym typeface="Calibri"/>
              </a:rPr>
              <a:t> has additional information about CTE, resources such as one-pagers and promotional toolkits for sharing the campaign, and the online form to sign on to support the campaign.</a:t>
            </a:r>
            <a:endParaRPr dirty="0"/>
          </a:p>
        </p:txBody>
      </p:sp>
      <p:sp>
        <p:nvSpPr>
          <p:cNvPr id="121" name="Google Shape;121;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46205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Thank the audience for their time and support of the campaign.</a:t>
            </a:r>
          </a:p>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Let the audience know how they can get in touch with you after the presentation.</a:t>
            </a:r>
          </a:p>
          <a:p>
            <a:pPr marL="0" lvl="0" indent="0" algn="l" rtl="0">
              <a:spcBef>
                <a:spcPts val="0"/>
              </a:spcBef>
              <a:spcAft>
                <a:spcPts val="0"/>
              </a:spcAft>
              <a:buNone/>
            </a:pPr>
            <a:endParaRPr dirty="0"/>
          </a:p>
        </p:txBody>
      </p:sp>
      <p:sp>
        <p:nvSpPr>
          <p:cNvPr id="121" name="Google Shape;121;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5668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I am very excited to be here today to spread the word about Career Technical Education — or CTE — which prepares learners for success in high-demand, living-wage careers, while closing the skills gap for employers across the country. </a:t>
            </a:r>
          </a:p>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During our time today I’ll: </a:t>
            </a:r>
          </a:p>
          <a:p>
            <a:pPr lvl="1"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Cover what CTE is and what it looks like in our [your state/local area]; </a:t>
            </a:r>
          </a:p>
          <a:p>
            <a:pPr lvl="1"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Discuss why increasing funding for CTE is so important for learners, our economy and employers; and </a:t>
            </a:r>
          </a:p>
          <a:p>
            <a:pPr lvl="1"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Highlight how you can get involved in the campaign to double the investment in CTE. </a:t>
            </a:r>
          </a:p>
          <a:p>
            <a:pPr lvl="1"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[You may also choose to discuss other items, and if so, add them here.] </a:t>
            </a:r>
          </a:p>
          <a:p>
            <a:pPr marL="171450" lvl="0" indent="-171450" algn="l" rtl="0">
              <a:spcBef>
                <a:spcPts val="0"/>
              </a:spcBef>
              <a:spcAft>
                <a:spcPts val="0"/>
              </a:spcAft>
              <a:buFont typeface="Arial" panose="020B0604020202020204" pitchFamily="34" charset="0"/>
              <a:buChar char="•"/>
            </a:pPr>
            <a:endParaRPr dirty="0"/>
          </a:p>
        </p:txBody>
      </p:sp>
      <p:sp>
        <p:nvSpPr>
          <p:cNvPr id="121" name="Google Shape;121;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6920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0" u="none" strike="noStrike" cap="none" dirty="0">
                <a:solidFill>
                  <a:schemeClr val="dk1"/>
                </a:solidFill>
                <a:effectLst/>
                <a:latin typeface="Calibri"/>
                <a:ea typeface="Calibri"/>
                <a:cs typeface="Calibri"/>
                <a:sym typeface="Calibri"/>
              </a:rPr>
              <a:t>With demand for technical skills growing, America and Virginia must </a:t>
            </a:r>
            <a:r>
              <a:rPr lang="en-US" sz="1200" b="0" i="0" u="none" strike="noStrike" cap="none" baseline="0" dirty="0">
                <a:solidFill>
                  <a:schemeClr val="dk1"/>
                </a:solidFill>
                <a:effectLst/>
                <a:latin typeface="Calibri"/>
                <a:ea typeface="Calibri"/>
                <a:cs typeface="Calibri"/>
                <a:sym typeface="Calibri"/>
              </a:rPr>
              <a:t>do more </a:t>
            </a:r>
            <a:r>
              <a:rPr lang="en-US" sz="1200" b="0" i="0" u="none" strike="noStrike" cap="none" dirty="0">
                <a:solidFill>
                  <a:schemeClr val="dk1"/>
                </a:solidFill>
                <a:effectLst/>
                <a:latin typeface="Calibri"/>
                <a:ea typeface="Calibri"/>
                <a:cs typeface="Calibri"/>
                <a:sym typeface="Calibri"/>
              </a:rPr>
              <a:t>to serve more learners and employers.</a:t>
            </a:r>
          </a:p>
          <a:p>
            <a:pPr marL="0" lvl="0" indent="0" algn="l" rtl="0">
              <a:spcBef>
                <a:spcPts val="0"/>
              </a:spcBef>
              <a:spcAft>
                <a:spcPts val="0"/>
              </a:spcAft>
              <a:buFont typeface="Arial" panose="020B0604020202020204" pitchFamily="34" charset="0"/>
              <a:buNone/>
            </a:pPr>
            <a:endParaRPr dirty="0"/>
          </a:p>
        </p:txBody>
      </p:sp>
      <p:sp>
        <p:nvSpPr>
          <p:cNvPr id="121" name="Google Shape;121;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9564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One of the solutions</a:t>
            </a:r>
            <a:r>
              <a:rPr lang="en-US" sz="1200" b="0" i="0" u="none" strike="noStrike" cap="none" baseline="0" dirty="0">
                <a:solidFill>
                  <a:schemeClr val="dk1"/>
                </a:solidFill>
                <a:effectLst/>
                <a:latin typeface="Calibri"/>
                <a:ea typeface="Calibri"/>
                <a:cs typeface="Calibri"/>
                <a:sym typeface="Calibri"/>
              </a:rPr>
              <a:t> to this challenge is CTE. </a:t>
            </a:r>
            <a:r>
              <a:rPr lang="en-US" sz="1200" b="0" i="0" u="none" strike="noStrike" cap="none" dirty="0">
                <a:solidFill>
                  <a:schemeClr val="dk1"/>
                </a:solidFill>
                <a:effectLst/>
                <a:latin typeface="Calibri"/>
                <a:ea typeface="Calibri"/>
                <a:cs typeface="Calibri"/>
                <a:sym typeface="Calibri"/>
              </a:rPr>
              <a:t>In case you haven’t heard much about Career Technical Education (CTE):</a:t>
            </a:r>
          </a:p>
          <a:p>
            <a:pPr lvl="1"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CTE provides middle school, high school, postsecondary and adult learners with the knowledge and skills they need to be prepared for successful careers.</a:t>
            </a:r>
          </a:p>
          <a:p>
            <a:pPr lvl="1"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Learners enrolled in CTE programs progress along a pathway of increasingly specific academic and technical courses. </a:t>
            </a:r>
          </a:p>
          <a:p>
            <a:pPr lvl="1"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They often have the opportunity to participate in internships, engage with employers, and apply what they are learning through hands-on projects.</a:t>
            </a:r>
          </a:p>
          <a:p>
            <a:pPr marL="0" lvl="0" indent="0" algn="l" rtl="0">
              <a:spcBef>
                <a:spcPts val="0"/>
              </a:spcBef>
              <a:spcAft>
                <a:spcPts val="0"/>
              </a:spcAft>
              <a:buNone/>
            </a:pPr>
            <a:endParaRPr dirty="0"/>
          </a:p>
        </p:txBody>
      </p:sp>
      <p:sp>
        <p:nvSpPr>
          <p:cNvPr id="127" name="Google Shape;127;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0277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CTE serves [share state/local enrollment data: numbers of learners across secondary, postsecondary and adult CTE].</a:t>
            </a:r>
          </a:p>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For example, [share a brief description of some secondary, postsecondary and adult CTE programs in your state/local area including information about their employer partnerships; options for students such as work-based learning, early postsecondary opportunities, etc.; and student outcome data].</a:t>
            </a:r>
          </a:p>
          <a:p>
            <a:pPr marL="0" lvl="0" indent="0" algn="l" rtl="0">
              <a:spcBef>
                <a:spcPts val="0"/>
              </a:spcBef>
              <a:spcAft>
                <a:spcPts val="0"/>
              </a:spcAft>
              <a:buNone/>
            </a:pPr>
            <a:endParaRPr dirty="0"/>
          </a:p>
        </p:txBody>
      </p:sp>
      <p:sp>
        <p:nvSpPr>
          <p:cNvPr id="121" name="Google Shape;121;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4578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Now, let me tell you why I think increasing funding for CTE is so important in Virginia and the country.</a:t>
            </a:r>
            <a:endParaRPr dirty="0"/>
          </a:p>
        </p:txBody>
      </p:sp>
      <p:sp>
        <p:nvSpPr>
          <p:cNvPr id="127" name="Google Shape;127;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9894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Across the country and Virginia, CTE programs are preparing learners for promising careers and giving employers and our economy a competitive edge.</a:t>
            </a:r>
          </a:p>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[Provide data points from your state/local area that showcase how CTE programs are delivering real results.] </a:t>
            </a:r>
            <a:endParaRPr i="0" dirty="0"/>
          </a:p>
        </p:txBody>
      </p:sp>
      <p:sp>
        <p:nvSpPr>
          <p:cNvPr id="121" name="Google Shape;121;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4610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Across the country, CTE programs are preparing learners for promising careers and giving employers and our economy a competitive edge.</a:t>
            </a:r>
          </a:p>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[Provide data points from your state/local area that showcase how CTE programs are delivering real results.] </a:t>
            </a:r>
            <a:endParaRPr i="0" dirty="0"/>
          </a:p>
        </p:txBody>
      </p:sp>
      <p:sp>
        <p:nvSpPr>
          <p:cNvPr id="121" name="Google Shape;121;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3984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Expanding funding for CTE programs will create a brighter future for our community — leading to more career options for learners, better results for employers, and increased growth for our economy.</a:t>
            </a:r>
          </a:p>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[Tell a story about how increasing the investment in CTE will affect your state/local area in terms of options for learners, benefits to employers and economic growth. Use School Quality Data, Virginia ACTE Fact Sheet data. </a:t>
            </a:r>
            <a:r>
              <a:rPr lang="en-US" sz="1200" b="0" i="1" u="none" strike="noStrike" cap="none" dirty="0">
                <a:solidFill>
                  <a:schemeClr val="dk1"/>
                </a:solidFill>
                <a:effectLst/>
                <a:latin typeface="Calibri"/>
                <a:ea typeface="Calibri"/>
                <a:cs typeface="Calibri"/>
                <a:sym typeface="Calibri"/>
              </a:rPr>
              <a:t>Note: If you’re presenting to an audience with multiple states represented, some national examples are listed below:</a:t>
            </a:r>
            <a:endParaRPr lang="en-US" sz="1200" b="0" i="0" u="none" strike="noStrike" cap="none" dirty="0">
              <a:solidFill>
                <a:schemeClr val="dk1"/>
              </a:solidFill>
              <a:effectLst/>
              <a:latin typeface="Calibri"/>
              <a:ea typeface="Calibri"/>
              <a:cs typeface="Calibri"/>
              <a:sym typeface="Calibri"/>
            </a:endParaRPr>
          </a:p>
          <a:p>
            <a:pPr lvl="1"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91 percent of parents of students in CTE believe their child is getting a leg up on their career, compared to only 44 percent of parents with children not involved in CTE.</a:t>
            </a:r>
          </a:p>
          <a:p>
            <a:pPr lvl="1"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The estimated impact of a 90 percent graduation rate nationwide (calculated for the class of 2015) is a $5.7 billion increase in economic growth and $664 million in additional federal, state and local taxes.]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 </a:t>
            </a:r>
            <a:endParaRPr dirty="0"/>
          </a:p>
        </p:txBody>
      </p:sp>
      <p:sp>
        <p:nvSpPr>
          <p:cNvPr id="121" name="Google Shape;121;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0391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2"/>
          <p:cNvSpPr txBox="1">
            <a:spLocks noGrp="1"/>
          </p:cNvSpPr>
          <p:nvPr>
            <p:ph type="ctrTitle"/>
          </p:nvPr>
        </p:nvSpPr>
        <p:spPr>
          <a:xfrm>
            <a:off x="1143000" y="2151744"/>
            <a:ext cx="6858000" cy="1552071"/>
          </a:xfrm>
          <a:prstGeom prst="rect">
            <a:avLst/>
          </a:prstGeom>
          <a:noFill/>
          <a:ln>
            <a:noFill/>
          </a:ln>
        </p:spPr>
        <p:txBody>
          <a:bodyPr spcFirstLastPara="1" wrap="square" lIns="91425" tIns="91425" rIns="91425" bIns="91425" anchor="t" anchorCtr="0"/>
          <a:lstStyle>
            <a:lvl1pPr marL="0" marR="0" lvl="0" indent="0" algn="ctr" rtl="0">
              <a:lnSpc>
                <a:spcPct val="90000"/>
              </a:lnSpc>
              <a:spcBef>
                <a:spcPts val="0"/>
              </a:spcBef>
              <a:spcAft>
                <a:spcPts val="0"/>
              </a:spcAft>
              <a:buClr>
                <a:schemeClr val="dk1"/>
              </a:buClr>
              <a:buSzPts val="1400"/>
              <a:buFont typeface="PT Sans"/>
              <a:buNone/>
              <a:defRPr sz="4400" b="1" i="0" u="none" strike="noStrike" cap="none">
                <a:solidFill>
                  <a:schemeClr val="dk1"/>
                </a:solidFill>
                <a:latin typeface="PT Sans"/>
                <a:ea typeface="PT Sans"/>
                <a:cs typeface="PT Sans"/>
                <a:sym typeface="PT Sans"/>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6" name="Google Shape;16;p2"/>
          <p:cNvSpPr txBox="1">
            <a:spLocks noGrp="1"/>
          </p:cNvSpPr>
          <p:nvPr>
            <p:ph type="subTitle" idx="1"/>
          </p:nvPr>
        </p:nvSpPr>
        <p:spPr>
          <a:xfrm>
            <a:off x="1143000" y="3995176"/>
            <a:ext cx="6858000" cy="1170753"/>
          </a:xfrm>
          <a:prstGeom prst="rect">
            <a:avLst/>
          </a:prstGeom>
          <a:noFill/>
          <a:ln>
            <a:noFill/>
          </a:ln>
        </p:spPr>
        <p:txBody>
          <a:bodyPr spcFirstLastPara="1" wrap="square" lIns="91425" tIns="91425" rIns="91425" bIns="91425" anchor="t" anchorCtr="0"/>
          <a:lstStyle>
            <a:lvl1pPr marL="0" marR="0" lvl="0" indent="0" algn="ctr" rtl="0">
              <a:lnSpc>
                <a:spcPct val="90000"/>
              </a:lnSpc>
              <a:spcBef>
                <a:spcPts val="1000"/>
              </a:spcBef>
              <a:spcAft>
                <a:spcPts val="0"/>
              </a:spcAft>
              <a:buClr>
                <a:schemeClr val="dk1"/>
              </a:buClr>
              <a:buSzPts val="2800"/>
              <a:buFont typeface="Arial"/>
              <a:buNone/>
              <a:defRPr sz="2400" b="1" i="0" u="none" strike="noStrike" cap="none">
                <a:solidFill>
                  <a:schemeClr val="dk1"/>
                </a:solidFill>
                <a:latin typeface="PT Sans"/>
                <a:ea typeface="PT Sans"/>
                <a:cs typeface="PT Sans"/>
                <a:sym typeface="PT Sans"/>
              </a:defRPr>
            </a:lvl1pPr>
            <a:lvl2pPr marL="457200" marR="0" lvl="1" indent="0" algn="ctr" rtl="0">
              <a:lnSpc>
                <a:spcPct val="90000"/>
              </a:lnSpc>
              <a:spcBef>
                <a:spcPts val="500"/>
              </a:spcBef>
              <a:spcAft>
                <a:spcPts val="0"/>
              </a:spcAft>
              <a:buClr>
                <a:schemeClr val="dk1"/>
              </a:buClr>
              <a:buSzPts val="2400"/>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spcAft>
                <a:spcPts val="0"/>
              </a:spcAft>
              <a:buClr>
                <a:schemeClr val="dk1"/>
              </a:buClr>
              <a:buSzPts val="2000"/>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9pPr>
          </a:lstStyle>
          <a:p>
            <a:endParaRPr/>
          </a:p>
        </p:txBody>
      </p:sp>
      <p:pic>
        <p:nvPicPr>
          <p:cNvPr id="17" name="Google Shape;17;p2"/>
          <p:cNvPicPr preferRelativeResize="0"/>
          <p:nvPr/>
        </p:nvPicPr>
        <p:blipFill rotWithShape="1">
          <a:blip r:embed="rId2">
            <a:alphaModFix/>
          </a:blip>
          <a:srcRect t="13727" b="16117"/>
          <a:stretch/>
        </p:blipFill>
        <p:spPr>
          <a:xfrm>
            <a:off x="2059782" y="163718"/>
            <a:ext cx="5024437" cy="1111288"/>
          </a:xfrm>
          <a:prstGeom prst="rect">
            <a:avLst/>
          </a:prstGeom>
          <a:noFill/>
          <a:ln>
            <a:noFill/>
          </a:ln>
        </p:spPr>
      </p:pic>
      <p:pic>
        <p:nvPicPr>
          <p:cNvPr id="18" name="Google Shape;18;p2"/>
          <p:cNvPicPr preferRelativeResize="0"/>
          <p:nvPr/>
        </p:nvPicPr>
        <p:blipFill rotWithShape="1">
          <a:blip r:embed="rId3">
            <a:alphaModFix/>
          </a:blip>
          <a:srcRect l="76855" t="35174" r="4193" b="28138"/>
          <a:stretch/>
        </p:blipFill>
        <p:spPr>
          <a:xfrm>
            <a:off x="7664291" y="6465345"/>
            <a:ext cx="1345772" cy="237266"/>
          </a:xfrm>
          <a:prstGeom prst="rect">
            <a:avLst/>
          </a:prstGeom>
          <a:noFill/>
          <a:ln>
            <a:noFill/>
          </a:ln>
        </p:spPr>
      </p:pic>
      <p:pic>
        <p:nvPicPr>
          <p:cNvPr id="19" name="Google Shape;19;p2"/>
          <p:cNvPicPr preferRelativeResize="0"/>
          <p:nvPr/>
        </p:nvPicPr>
        <p:blipFill rotWithShape="1">
          <a:blip r:embed="rId3">
            <a:alphaModFix/>
          </a:blip>
          <a:srcRect l="1546" t="36514" r="69983" b="26487"/>
          <a:stretch/>
        </p:blipFill>
        <p:spPr>
          <a:xfrm>
            <a:off x="0" y="6465345"/>
            <a:ext cx="2021711" cy="23927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BCBEB32-165D-40B3-8C31-8B985383C4EA}" type="datetimeFigureOut">
              <a:rPr lang="en-US" smtClean="0"/>
              <a:t>3/11/19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18742463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BCBEB32-165D-40B3-8C31-8B985383C4EA}" type="datetimeFigureOut">
              <a:rPr lang="en-US" smtClean="0"/>
              <a:t>3/11/19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49341803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CBEB32-165D-40B3-8C31-8B985383C4EA}" type="datetimeFigureOut">
              <a:rPr lang="en-US" smtClean="0"/>
              <a:t>3/11/19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57435086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CBEB32-165D-40B3-8C31-8B985383C4EA}" type="datetimeFigureOut">
              <a:rPr lang="en-US" smtClean="0"/>
              <a:t>3/11/19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118908402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FBCBEB32-165D-40B3-8C31-8B985383C4EA}" type="datetimeFigureOut">
              <a:rPr lang="en-US" smtClean="0"/>
              <a:t>3/11/19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3BCDEF4-AD97-4113-84D7-061A85CBC65D}" type="slidenum">
              <a:rPr lang="en-US" smtClean="0"/>
              <a:t>‹#›</a:t>
            </a:fld>
            <a:endParaRPr lang="en-US" dirty="0"/>
          </a:p>
        </p:txBody>
      </p:sp>
    </p:spTree>
    <p:extLst>
      <p:ext uri="{BB962C8B-B14F-4D97-AF65-F5344CB8AC3E}">
        <p14:creationId xmlns:p14="http://schemas.microsoft.com/office/powerpoint/2010/main" val="2111352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CBEB32-165D-40B3-8C31-8B985383C4EA}" type="datetimeFigureOut">
              <a:rPr lang="en-US" smtClean="0"/>
              <a:t>3/11/19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3BCDEF4-AD97-4113-84D7-061A85CBC65D}" type="slidenum">
              <a:rPr lang="en-US" smtClean="0"/>
              <a:t>‹#›</a:t>
            </a:fld>
            <a:endParaRPr lang="en-US" dirty="0"/>
          </a:p>
        </p:txBody>
      </p:sp>
    </p:spTree>
    <p:extLst>
      <p:ext uri="{BB962C8B-B14F-4D97-AF65-F5344CB8AC3E}">
        <p14:creationId xmlns:p14="http://schemas.microsoft.com/office/powerpoint/2010/main" val="3474552199"/>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BCBEB32-165D-40B3-8C31-8B985383C4EA}" type="datetimeFigureOut">
              <a:rPr lang="en-US" smtClean="0"/>
              <a:t>3/11/19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3BCDEF4-AD97-4113-84D7-061A85CBC65D}" type="slidenum">
              <a:rPr lang="en-US" smtClean="0"/>
              <a:t>‹#›</a:t>
            </a:fld>
            <a:endParaRPr lang="en-US" dirty="0"/>
          </a:p>
        </p:txBody>
      </p:sp>
    </p:spTree>
    <p:extLst>
      <p:ext uri="{BB962C8B-B14F-4D97-AF65-F5344CB8AC3E}">
        <p14:creationId xmlns:p14="http://schemas.microsoft.com/office/powerpoint/2010/main" val="2858968673"/>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BCBEB32-165D-40B3-8C31-8B985383C4EA}" type="datetimeFigureOut">
              <a:rPr lang="en-US" smtClean="0"/>
              <a:t>3/11/19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3BCDEF4-AD97-4113-84D7-061A85CBC65D}" type="slidenum">
              <a:rPr lang="en-US" smtClean="0"/>
              <a:t>‹#›</a:t>
            </a:fld>
            <a:endParaRPr lang="en-US" dirty="0"/>
          </a:p>
        </p:txBody>
      </p:sp>
    </p:spTree>
    <p:extLst>
      <p:ext uri="{BB962C8B-B14F-4D97-AF65-F5344CB8AC3E}">
        <p14:creationId xmlns:p14="http://schemas.microsoft.com/office/powerpoint/2010/main" val="868303140"/>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BCBEB32-165D-40B3-8C31-8B985383C4EA}" type="datetimeFigureOut">
              <a:rPr lang="en-US" smtClean="0"/>
              <a:t>3/11/19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3BCDEF4-AD97-4113-84D7-061A85CBC65D}" type="slidenum">
              <a:rPr lang="en-US" smtClean="0"/>
              <a:t>‹#›</a:t>
            </a:fld>
            <a:endParaRPr lang="en-US" dirty="0"/>
          </a:p>
        </p:txBody>
      </p:sp>
    </p:spTree>
    <p:extLst>
      <p:ext uri="{BB962C8B-B14F-4D97-AF65-F5344CB8AC3E}">
        <p14:creationId xmlns:p14="http://schemas.microsoft.com/office/powerpoint/2010/main" val="1536937909"/>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BCBEB32-165D-40B3-8C31-8B985383C4EA}" type="datetimeFigureOut">
              <a:rPr lang="en-US" smtClean="0"/>
              <a:t>3/11/19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3BCDEF4-AD97-4113-84D7-061A85CBC65D}" type="slidenum">
              <a:rPr lang="en-US" smtClean="0"/>
              <a:t>‹#›</a:t>
            </a:fld>
            <a:endParaRPr lang="en-US" dirty="0"/>
          </a:p>
        </p:txBody>
      </p:sp>
    </p:spTree>
    <p:extLst>
      <p:ext uri="{BB962C8B-B14F-4D97-AF65-F5344CB8AC3E}">
        <p14:creationId xmlns:p14="http://schemas.microsoft.com/office/powerpoint/2010/main" val="4019076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0"/>
        <p:cNvGrpSpPr/>
        <p:nvPr/>
      </p:nvGrpSpPr>
      <p:grpSpPr>
        <a:xfrm>
          <a:off x="0" y="0"/>
          <a:ext cx="0" cy="0"/>
          <a:chOff x="0" y="0"/>
          <a:chExt cx="0" cy="0"/>
        </a:xfrm>
      </p:grpSpPr>
      <p:sp>
        <p:nvSpPr>
          <p:cNvPr id="21" name="Google Shape;21;p3"/>
          <p:cNvSpPr txBox="1">
            <a:spLocks noGrp="1"/>
          </p:cNvSpPr>
          <p:nvPr>
            <p:ph type="title"/>
          </p:nvPr>
        </p:nvSpPr>
        <p:spPr>
          <a:xfrm>
            <a:off x="628650" y="365125"/>
            <a:ext cx="78867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2" name="Google Shape;22;p3"/>
          <p:cNvSpPr txBox="1">
            <a:spLocks noGrp="1"/>
          </p:cNvSpPr>
          <p:nvPr>
            <p:ph type="body" idx="1"/>
          </p:nvPr>
        </p:nvSpPr>
        <p:spPr>
          <a:xfrm>
            <a:off x="628650" y="1825625"/>
            <a:ext cx="78867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 name="Google Shape;23;p3"/>
          <p:cNvSpPr txBox="1">
            <a:spLocks noGrp="1"/>
          </p:cNvSpPr>
          <p:nvPr>
            <p:ph type="ftr" idx="11"/>
          </p:nvPr>
        </p:nvSpPr>
        <p:spPr>
          <a:xfrm>
            <a:off x="3028950" y="6397962"/>
            <a:ext cx="3086100" cy="438523"/>
          </a:xfrm>
          <a:prstGeom prst="rect">
            <a:avLst/>
          </a:prstGeom>
          <a:solidFill>
            <a:schemeClr val="lt1"/>
          </a:solid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CBEB32-165D-40B3-8C31-8B985383C4EA}" type="datetimeFigureOut">
              <a:rPr lang="en-US" smtClean="0"/>
              <a:t>3/11/19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3BCDEF4-AD97-4113-84D7-061A85CBC65D}" type="slidenum">
              <a:rPr lang="en-US" smtClean="0"/>
              <a:t>‹#›</a:t>
            </a:fld>
            <a:endParaRPr lang="en-US" dirty="0"/>
          </a:p>
        </p:txBody>
      </p:sp>
    </p:spTree>
    <p:extLst>
      <p:ext uri="{BB962C8B-B14F-4D97-AF65-F5344CB8AC3E}">
        <p14:creationId xmlns:p14="http://schemas.microsoft.com/office/powerpoint/2010/main" val="4088990395"/>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BCBEB32-165D-40B3-8C31-8B985383C4EA}" type="datetimeFigureOut">
              <a:rPr lang="en-US" smtClean="0"/>
              <a:t>3/11/19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3BCDEF4-AD97-4113-84D7-061A85CBC65D}" type="slidenum">
              <a:rPr lang="en-US" smtClean="0"/>
              <a:t>‹#›</a:t>
            </a:fld>
            <a:endParaRPr lang="en-US" dirty="0"/>
          </a:p>
        </p:txBody>
      </p:sp>
    </p:spTree>
    <p:extLst>
      <p:ext uri="{BB962C8B-B14F-4D97-AF65-F5344CB8AC3E}">
        <p14:creationId xmlns:p14="http://schemas.microsoft.com/office/powerpoint/2010/main" val="2146499199"/>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BCBEB32-165D-40B3-8C31-8B985383C4EA}" type="datetimeFigureOut">
              <a:rPr lang="en-US" smtClean="0"/>
              <a:t>3/11/19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3BCDEF4-AD97-4113-84D7-061A85CBC65D}" type="slidenum">
              <a:rPr lang="en-US" smtClean="0"/>
              <a:t>‹#›</a:t>
            </a:fld>
            <a:endParaRPr lang="en-US" dirty="0"/>
          </a:p>
        </p:txBody>
      </p:sp>
    </p:spTree>
    <p:extLst>
      <p:ext uri="{BB962C8B-B14F-4D97-AF65-F5344CB8AC3E}">
        <p14:creationId xmlns:p14="http://schemas.microsoft.com/office/powerpoint/2010/main" val="649325456"/>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CBEB32-165D-40B3-8C31-8B985383C4EA}" type="datetimeFigureOut">
              <a:rPr lang="en-US" smtClean="0"/>
              <a:t>3/11/19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3BCDEF4-AD97-4113-84D7-061A85CBC65D}" type="slidenum">
              <a:rPr lang="en-US" smtClean="0"/>
              <a:t>‹#›</a:t>
            </a:fld>
            <a:endParaRPr lang="en-US" dirty="0"/>
          </a:p>
        </p:txBody>
      </p:sp>
    </p:spTree>
    <p:extLst>
      <p:ext uri="{BB962C8B-B14F-4D97-AF65-F5344CB8AC3E}">
        <p14:creationId xmlns:p14="http://schemas.microsoft.com/office/powerpoint/2010/main" val="1575264508"/>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CBEB32-165D-40B3-8C31-8B985383C4EA}" type="datetimeFigureOut">
              <a:rPr lang="en-US" smtClean="0"/>
              <a:t>3/11/19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3BCDEF4-AD97-4113-84D7-061A85CBC65D}" type="slidenum">
              <a:rPr lang="en-US" smtClean="0"/>
              <a:t>‹#›</a:t>
            </a:fld>
            <a:endParaRPr lang="en-US" dirty="0"/>
          </a:p>
        </p:txBody>
      </p:sp>
    </p:spTree>
    <p:extLst>
      <p:ext uri="{BB962C8B-B14F-4D97-AF65-F5344CB8AC3E}">
        <p14:creationId xmlns:p14="http://schemas.microsoft.com/office/powerpoint/2010/main" val="2208837342"/>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Slide">
  <p:cSld name="1_Title Slide">
    <p:spTree>
      <p:nvGrpSpPr>
        <p:cNvPr id="1" name="Shape 84"/>
        <p:cNvGrpSpPr/>
        <p:nvPr/>
      </p:nvGrpSpPr>
      <p:grpSpPr>
        <a:xfrm>
          <a:off x="0" y="0"/>
          <a:ext cx="0" cy="0"/>
          <a:chOff x="0" y="0"/>
          <a:chExt cx="0" cy="0"/>
        </a:xfrm>
      </p:grpSpPr>
      <p:sp>
        <p:nvSpPr>
          <p:cNvPr id="97" name="Google Shape;97;p13"/>
          <p:cNvSpPr txBox="1">
            <a:spLocks noGrp="1"/>
          </p:cNvSpPr>
          <p:nvPr>
            <p:ph type="title"/>
          </p:nvPr>
        </p:nvSpPr>
        <p:spPr>
          <a:xfrm>
            <a:off x="972608" y="1895476"/>
            <a:ext cx="5647267" cy="19812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PT Sans"/>
              <a:buNone/>
              <a:defRPr sz="4000" b="1" i="0" u="none" strike="noStrike" cap="none">
                <a:solidFill>
                  <a:schemeClr val="dk1"/>
                </a:solidFill>
                <a:latin typeface="PT Sans"/>
                <a:ea typeface="PT Sans"/>
                <a:cs typeface="PT Sans"/>
                <a:sym typeface="PT Sans"/>
              </a:defRPr>
            </a:lvl1pPr>
            <a:lvl2pPr marL="0" marR="0" lvl="1" indent="0" algn="l" rtl="0">
              <a:spcBef>
                <a:spcPts val="0"/>
              </a:spcBef>
              <a:spcAft>
                <a:spcPts val="0"/>
              </a:spcAft>
              <a:buSzPts val="1400"/>
              <a:buNone/>
              <a:defRPr sz="1800" b="0" i="0" u="none" strike="noStrike" cap="none">
                <a:solidFill>
                  <a:schemeClr val="dk2"/>
                </a:solidFill>
              </a:defRPr>
            </a:lvl2pPr>
            <a:lvl3pPr marL="0" marR="0" lvl="2" indent="0" algn="l" rtl="0">
              <a:spcBef>
                <a:spcPts val="0"/>
              </a:spcBef>
              <a:spcAft>
                <a:spcPts val="0"/>
              </a:spcAft>
              <a:buSzPts val="1400"/>
              <a:buNone/>
              <a:defRPr sz="1800" b="0" i="0" u="none" strike="noStrike" cap="none">
                <a:solidFill>
                  <a:schemeClr val="dk2"/>
                </a:solidFill>
              </a:defRPr>
            </a:lvl3pPr>
            <a:lvl4pPr marL="0" marR="0" lvl="3" indent="0" algn="l" rtl="0">
              <a:spcBef>
                <a:spcPts val="0"/>
              </a:spcBef>
              <a:spcAft>
                <a:spcPts val="0"/>
              </a:spcAft>
              <a:buSzPts val="1400"/>
              <a:buNone/>
              <a:defRPr sz="1800" b="0" i="0" u="none" strike="noStrike" cap="none">
                <a:solidFill>
                  <a:schemeClr val="dk2"/>
                </a:solidFill>
              </a:defRPr>
            </a:lvl4pPr>
            <a:lvl5pPr marL="0" marR="0" lvl="4" indent="0" algn="l" rtl="0">
              <a:spcBef>
                <a:spcPts val="0"/>
              </a:spcBef>
              <a:spcAft>
                <a:spcPts val="0"/>
              </a:spcAft>
              <a:buSzPts val="1400"/>
              <a:buNone/>
              <a:defRPr sz="1800" b="0" i="0" u="none" strike="noStrike" cap="none">
                <a:solidFill>
                  <a:schemeClr val="dk2"/>
                </a:solidFill>
              </a:defRPr>
            </a:lvl5pPr>
            <a:lvl6pPr marL="0" marR="0" lvl="5" indent="0" algn="l" rtl="0">
              <a:spcBef>
                <a:spcPts val="0"/>
              </a:spcBef>
              <a:spcAft>
                <a:spcPts val="0"/>
              </a:spcAft>
              <a:buSzPts val="1400"/>
              <a:buNone/>
              <a:defRPr sz="1800" b="0" i="0" u="none" strike="noStrike" cap="none">
                <a:solidFill>
                  <a:schemeClr val="dk2"/>
                </a:solidFill>
              </a:defRPr>
            </a:lvl6pPr>
            <a:lvl7pPr marL="0" marR="0" lvl="6" indent="0" algn="l" rtl="0">
              <a:spcBef>
                <a:spcPts val="0"/>
              </a:spcBef>
              <a:spcAft>
                <a:spcPts val="0"/>
              </a:spcAft>
              <a:buSzPts val="1400"/>
              <a:buNone/>
              <a:defRPr sz="1800" b="0" i="0" u="none" strike="noStrike" cap="none">
                <a:solidFill>
                  <a:schemeClr val="dk2"/>
                </a:solidFill>
              </a:defRPr>
            </a:lvl7pPr>
            <a:lvl8pPr marL="0" marR="0" lvl="7" indent="0" algn="l" rtl="0">
              <a:spcBef>
                <a:spcPts val="0"/>
              </a:spcBef>
              <a:spcAft>
                <a:spcPts val="0"/>
              </a:spcAft>
              <a:buSzPts val="1400"/>
              <a:buNone/>
              <a:defRPr sz="1800" b="0" i="0" u="none" strike="noStrike" cap="none">
                <a:solidFill>
                  <a:schemeClr val="dk2"/>
                </a:solidFill>
              </a:defRPr>
            </a:lvl8pPr>
            <a:lvl9pPr marL="0" marR="0" lvl="8" indent="0" algn="l" rtl="0">
              <a:spcBef>
                <a:spcPts val="0"/>
              </a:spcBef>
              <a:spcAft>
                <a:spcPts val="0"/>
              </a:spcAft>
              <a:buSzPts val="1400"/>
              <a:buNone/>
              <a:defRPr sz="1800" b="0" i="0" u="none" strike="noStrike" cap="none">
                <a:solidFill>
                  <a:schemeClr val="dk2"/>
                </a:solidFill>
              </a:defRPr>
            </a:lvl9pPr>
          </a:lstStyle>
          <a:p>
            <a:endParaRPr/>
          </a:p>
        </p:txBody>
      </p:sp>
    </p:spTree>
    <p:extLst>
      <p:ext uri="{BB962C8B-B14F-4D97-AF65-F5344CB8AC3E}">
        <p14:creationId xmlns:p14="http://schemas.microsoft.com/office/powerpoint/2010/main" val="3089221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FBCBEB32-165D-40B3-8C31-8B985383C4EA}" type="datetimeFigureOut">
              <a:rPr lang="en-US" smtClean="0"/>
              <a:t>3/11/19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1749690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CBEB32-165D-40B3-8C31-8B985383C4EA}" type="datetimeFigureOut">
              <a:rPr lang="en-US" smtClean="0"/>
              <a:t>3/11/19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79675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BCBEB32-165D-40B3-8C31-8B985383C4EA}" type="datetimeFigureOut">
              <a:rPr lang="en-US" smtClean="0"/>
              <a:t>3/11/19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1400046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BCBEB32-165D-40B3-8C31-8B985383C4EA}" type="datetimeFigureOut">
              <a:rPr lang="en-US" smtClean="0"/>
              <a:t>3/11/19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393118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BCBEB32-165D-40B3-8C31-8B985383C4EA}" type="datetimeFigureOut">
              <a:rPr lang="en-US" smtClean="0"/>
              <a:t>3/11/19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522170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BCBEB32-165D-40B3-8C31-8B985383C4EA}" type="datetimeFigureOut">
              <a:rPr lang="en-US" smtClean="0"/>
              <a:t>3/11/19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4126075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CBEB32-165D-40B3-8C31-8B985383C4EA}" type="datetimeFigureOut">
              <a:rPr lang="en-US" smtClean="0"/>
              <a:t>3/11/19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187278046"/>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3.xml"/><Relationship Id="rId12" Type="http://schemas.openxmlformats.org/officeDocument/2006/relationships/theme" Target="../theme/theme2.xml"/><Relationship Id="rId1" Type="http://schemas.openxmlformats.org/officeDocument/2006/relationships/slideLayout" Target="../slideLayouts/slideLayout3.xml"/><Relationship Id="rId2" Type="http://schemas.openxmlformats.org/officeDocument/2006/relationships/slideLayout" Target="../slideLayouts/slideLayout4.xml"/><Relationship Id="rId3" Type="http://schemas.openxmlformats.org/officeDocument/2006/relationships/slideLayout" Target="../slideLayouts/slideLayout5.xml"/><Relationship Id="rId4" Type="http://schemas.openxmlformats.org/officeDocument/2006/relationships/slideLayout" Target="../slideLayouts/slideLayout6.xml"/><Relationship Id="rId5" Type="http://schemas.openxmlformats.org/officeDocument/2006/relationships/slideLayout" Target="../slideLayouts/slideLayout7.xml"/><Relationship Id="rId6" Type="http://schemas.openxmlformats.org/officeDocument/2006/relationships/slideLayout" Target="../slideLayouts/slideLayout8.xml"/><Relationship Id="rId7" Type="http://schemas.openxmlformats.org/officeDocument/2006/relationships/slideLayout" Target="../slideLayouts/slideLayout9.xml"/><Relationship Id="rId8" Type="http://schemas.openxmlformats.org/officeDocument/2006/relationships/slideLayout" Target="../slideLayouts/slideLayout10.xml"/><Relationship Id="rId9" Type="http://schemas.openxmlformats.org/officeDocument/2006/relationships/slideLayout" Target="../slideLayouts/slideLayout11.xml"/><Relationship Id="rId10"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theme" Target="../theme/theme3.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365125"/>
            <a:ext cx="78867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28650" y="1825625"/>
            <a:ext cx="78867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28650" y="6356350"/>
            <a:ext cx="20574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3" name="Google Shape;13;p1"/>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18591930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97974759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png"/><Relationship Id="rId5" Type="http://schemas.openxmlformats.org/officeDocument/2006/relationships/image" Target="../media/image11.JP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1.xml"/><Relationship Id="rId3"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hyperlink" Target="http://www.isupportcte.org/" TargetMode="External"/><Relationship Id="rId5" Type="http://schemas.openxmlformats.org/officeDocument/2006/relationships/image" Target="../media/image5.png"/><Relationship Id="rId6" Type="http://schemas.openxmlformats.org/officeDocument/2006/relationships/image" Target="../media/image12.png"/><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4.jpg"/><Relationship Id="rId5" Type="http://schemas.openxmlformats.org/officeDocument/2006/relationships/image" Target="../media/image14.jpg"/><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hyperlink" Target="http://www.isupportcte.org/index.php/sign-on" TargetMode="External"/><Relationship Id="rId5" Type="http://schemas.openxmlformats.org/officeDocument/2006/relationships/hyperlink" Target="http://www.isupportcte.org/spread-the-word" TargetMode="External"/><Relationship Id="rId6" Type="http://schemas.openxmlformats.org/officeDocument/2006/relationships/image" Target="../media/image5.png"/><Relationship Id="rId7" Type="http://schemas.openxmlformats.org/officeDocument/2006/relationships/image" Target="../media/image15.png"/><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5.xml"/><Relationship Id="rId3" Type="http://schemas.openxmlformats.org/officeDocument/2006/relationships/image" Target="../media/image4.jp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hyperlink" Target="http://www.isupportcte.org/" TargetMode="External"/><Relationship Id="rId5" Type="http://schemas.openxmlformats.org/officeDocument/2006/relationships/image" Target="../media/image5.png"/><Relationship Id="rId6" Type="http://schemas.openxmlformats.org/officeDocument/2006/relationships/image" Target="../media/image16.png"/><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hyperlink" Target="http://www.isupportcte.org/" TargetMode="External"/><Relationship Id="rId5" Type="http://schemas.openxmlformats.org/officeDocument/2006/relationships/image" Target="../media/image5.png"/><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png"/><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jp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6.jpg"/><Relationship Id="rId5" Type="http://schemas.openxmlformats.org/officeDocument/2006/relationships/image" Target="../media/image5.png"/><Relationship Id="rId6" Type="http://schemas.openxmlformats.org/officeDocument/2006/relationships/image" Target="../media/image7.pn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 Id="rId3"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pn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8.jpg"/><Relationship Id="rId5" Type="http://schemas.openxmlformats.org/officeDocument/2006/relationships/image" Target="../media/image5.pn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9.jpg"/><Relationship Id="rId5" Type="http://schemas.openxmlformats.org/officeDocument/2006/relationships/image" Target="../media/image10.jpg"/><Relationship Id="rId6" Type="http://schemas.openxmlformats.org/officeDocument/2006/relationships/image" Target="../media/image5.png"/><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5"/>
          <p:cNvSpPr txBox="1">
            <a:spLocks noGrp="1"/>
          </p:cNvSpPr>
          <p:nvPr>
            <p:ph type="ctrTitle"/>
          </p:nvPr>
        </p:nvSpPr>
        <p:spPr>
          <a:xfrm>
            <a:off x="955256" y="2020284"/>
            <a:ext cx="7223760" cy="1552071"/>
          </a:xfrm>
          <a:prstGeom prst="rect">
            <a:avLst/>
          </a:prstGeom>
          <a:noFill/>
          <a:ln>
            <a:noFill/>
          </a:ln>
        </p:spPr>
        <p:txBody>
          <a:bodyPr spcFirstLastPara="1" wrap="square" lIns="91425" tIns="45700" rIns="91425" bIns="45700" anchor="t" anchorCtr="0">
            <a:noAutofit/>
          </a:bodyPr>
          <a:lstStyle/>
          <a:p>
            <a:pPr lvl="0"/>
            <a:r>
              <a:rPr lang="en-US" sz="4800" dirty="0">
                <a:latin typeface="Arial" panose="020B0604020202020204" pitchFamily="34" charset="0"/>
                <a:cs typeface="Arial" panose="020B0604020202020204" pitchFamily="34" charset="0"/>
              </a:rPr>
              <a:t>It </a:t>
            </a:r>
            <a:r>
              <a:rPr lang="en-US" sz="4800" dirty="0" smtClean="0">
                <a:latin typeface="Arial" panose="020B0604020202020204" pitchFamily="34" charset="0"/>
                <a:cs typeface="Arial" panose="020B0604020202020204" pitchFamily="34" charset="0"/>
              </a:rPr>
              <a:t>is </a:t>
            </a:r>
            <a:r>
              <a:rPr lang="en-US" sz="4800" dirty="0">
                <a:latin typeface="Arial" panose="020B0604020202020204" pitchFamily="34" charset="0"/>
                <a:cs typeface="Arial" panose="020B0604020202020204" pitchFamily="34" charset="0"/>
              </a:rPr>
              <a:t>Time to Double the Investment in Career Technical Education (CTE)</a:t>
            </a:r>
            <a:endParaRPr sz="4800" b="1" i="0" u="none" strike="noStrike" cap="none" dirty="0">
              <a:solidFill>
                <a:schemeClr val="dk1"/>
              </a:solidFill>
              <a:latin typeface="Arial" panose="020B0604020202020204" pitchFamily="34" charset="0"/>
              <a:cs typeface="Arial" panose="020B0604020202020204" pitchFamily="34" charset="0"/>
              <a:sym typeface="PT Sans"/>
            </a:endParaRPr>
          </a:p>
        </p:txBody>
      </p:sp>
      <p:sp>
        <p:nvSpPr>
          <p:cNvPr id="118" name="Google Shape;118;p15"/>
          <p:cNvSpPr txBox="1">
            <a:spLocks noGrp="1"/>
          </p:cNvSpPr>
          <p:nvPr>
            <p:ph type="subTitle" idx="1"/>
          </p:nvPr>
        </p:nvSpPr>
        <p:spPr>
          <a:xfrm>
            <a:off x="1138136" y="4602863"/>
            <a:ext cx="6858000" cy="1170753"/>
          </a:xfrm>
          <a:prstGeom prst="rect">
            <a:avLst/>
          </a:prstGeom>
          <a:noFill/>
          <a:ln>
            <a:noFill/>
          </a:ln>
        </p:spPr>
        <p:txBody>
          <a:bodyPr spcFirstLastPara="1" wrap="square" lIns="91425" tIns="45700" rIns="91425" bIns="45700" anchor="t" anchorCtr="0">
            <a:noAutofit/>
          </a:bodyPr>
          <a:lstStyle/>
          <a:p>
            <a:r>
              <a:rPr lang="en-US" i="1" dirty="0">
                <a:latin typeface="Arial" panose="020B0604020202020204" pitchFamily="34" charset="0"/>
                <a:cs typeface="Arial" panose="020B0604020202020204" pitchFamily="34" charset="0"/>
              </a:rPr>
              <a:t>[Name]</a:t>
            </a:r>
          </a:p>
          <a:p>
            <a:endParaRPr lang="en-US" i="1" dirty="0">
              <a:latin typeface="Arial" panose="020B0604020202020204" pitchFamily="34" charset="0"/>
              <a:cs typeface="Arial" panose="020B0604020202020204" pitchFamily="34" charset="0"/>
            </a:endParaRPr>
          </a:p>
          <a:p>
            <a:pPr marL="0" marR="0" lvl="0" indent="0" algn="ctr" rtl="0">
              <a:lnSpc>
                <a:spcPct val="90000"/>
              </a:lnSpc>
              <a:spcBef>
                <a:spcPts val="0"/>
              </a:spcBef>
              <a:spcAft>
                <a:spcPts val="0"/>
              </a:spcAft>
              <a:buClr>
                <a:schemeClr val="dk1"/>
              </a:buClr>
              <a:buFont typeface="Arial"/>
              <a:buNone/>
            </a:pPr>
            <a:r>
              <a:rPr lang="en-US" sz="2400" b="1" i="0" u="none" strike="noStrike" cap="none" dirty="0">
                <a:solidFill>
                  <a:schemeClr val="dk1"/>
                </a:solidFill>
                <a:latin typeface="Arial" panose="020B0604020202020204" pitchFamily="34" charset="0"/>
                <a:cs typeface="Arial" panose="020B0604020202020204" pitchFamily="34" charset="0"/>
                <a:sym typeface="PT Sans"/>
              </a:rPr>
              <a:t>[Date]</a:t>
            </a:r>
            <a:endParaRPr sz="2400" b="1" i="0" u="none" strike="noStrike" cap="none" dirty="0">
              <a:solidFill>
                <a:schemeClr val="dk1"/>
              </a:solidFill>
              <a:latin typeface="Arial" panose="020B0604020202020204" pitchFamily="34" charset="0"/>
              <a:cs typeface="Arial" panose="020B0604020202020204" pitchFamily="34" charset="0"/>
              <a:sym typeface="PT Sans"/>
            </a:endParaRPr>
          </a:p>
        </p:txBody>
      </p:sp>
      <p:pic>
        <p:nvPicPr>
          <p:cNvPr id="2" name="Picture 1"/>
          <p:cNvPicPr>
            <a:picLocks noChangeAspect="1"/>
          </p:cNvPicPr>
          <p:nvPr/>
        </p:nvPicPr>
        <p:blipFill>
          <a:blip r:embed="rId3"/>
          <a:stretch>
            <a:fillRect/>
          </a:stretch>
        </p:blipFill>
        <p:spPr>
          <a:xfrm>
            <a:off x="0" y="10147"/>
            <a:ext cx="9134272" cy="1999987"/>
          </a:xfrm>
          <a:prstGeom prst="rect">
            <a:avLst/>
          </a:prstGeom>
        </p:spPr>
      </p:pic>
      <p:sp>
        <p:nvSpPr>
          <p:cNvPr id="4" name="Rectangle 3"/>
          <p:cNvSpPr/>
          <p:nvPr/>
        </p:nvSpPr>
        <p:spPr>
          <a:xfrm>
            <a:off x="282729" y="6442174"/>
            <a:ext cx="1710813" cy="235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282729" y="6370371"/>
            <a:ext cx="2418735" cy="307777"/>
          </a:xfrm>
          <a:prstGeom prst="rect">
            <a:avLst/>
          </a:prstGeom>
          <a:noFill/>
        </p:spPr>
        <p:txBody>
          <a:bodyPr wrap="square" rtlCol="0">
            <a:spAutoFit/>
          </a:bodyPr>
          <a:lstStyle/>
          <a:p>
            <a:r>
              <a:rPr lang="en-US" i="1" dirty="0">
                <a:solidFill>
                  <a:schemeClr val="tx1">
                    <a:lumMod val="50000"/>
                    <a:lumOff val="50000"/>
                  </a:schemeClr>
                </a:solidFill>
                <a:latin typeface="Arial" panose="020B0604020202020204" pitchFamily="34" charset="0"/>
                <a:cs typeface="Arial" panose="020B0604020202020204" pitchFamily="34" charset="0"/>
              </a:rPr>
              <a:t>www.ISupportCTE.org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Font typeface="PT Sans"/>
              <a:buNone/>
            </a:pPr>
            <a:r>
              <a:rPr lang="en-US" sz="4400" b="0" i="0" u="none" strike="noStrike" cap="none" dirty="0">
                <a:solidFill>
                  <a:schemeClr val="dk1"/>
                </a:solidFill>
                <a:latin typeface="PT Sans"/>
                <a:ea typeface="PT Sans"/>
                <a:cs typeface="PT Sans"/>
                <a:sym typeface="PT Sans"/>
              </a:rPr>
              <a:t>Agenda 	</a:t>
            </a:r>
            <a:endParaRPr sz="4400" b="0" i="0" u="none" strike="noStrike" cap="none" dirty="0">
              <a:solidFill>
                <a:schemeClr val="dk1"/>
              </a:solidFill>
              <a:latin typeface="PT Sans"/>
              <a:ea typeface="PT Sans"/>
              <a:cs typeface="PT Sans"/>
              <a:sym typeface="PT Sans"/>
            </a:endParaRPr>
          </a:p>
        </p:txBody>
      </p:sp>
      <p:grpSp>
        <p:nvGrpSpPr>
          <p:cNvPr id="3" name="Group 2"/>
          <p:cNvGrpSpPr/>
          <p:nvPr/>
        </p:nvGrpSpPr>
        <p:grpSpPr>
          <a:xfrm>
            <a:off x="0" y="0"/>
            <a:ext cx="9144000" cy="2022437"/>
            <a:chOff x="0" y="-1"/>
            <a:chExt cx="9144000" cy="2022437"/>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2022437"/>
            </a:xfrm>
            <a:prstGeom prst="rect">
              <a:avLst/>
            </a:prstGeom>
          </p:spPr>
        </p:pic>
        <p:sp>
          <p:nvSpPr>
            <p:cNvPr id="2" name="Oval 1"/>
            <p:cNvSpPr/>
            <p:nvPr/>
          </p:nvSpPr>
          <p:spPr>
            <a:xfrm>
              <a:off x="152400" y="365126"/>
              <a:ext cx="3467100" cy="14779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grpSp>
      <p:sp>
        <p:nvSpPr>
          <p:cNvPr id="124" name="Google Shape;124;p16"/>
          <p:cNvSpPr txBox="1">
            <a:spLocks noGrp="1"/>
          </p:cNvSpPr>
          <p:nvPr>
            <p:ph idx="1"/>
          </p:nvPr>
        </p:nvSpPr>
        <p:spPr>
          <a:xfrm>
            <a:off x="745881" y="2141037"/>
            <a:ext cx="6908532" cy="3705745"/>
          </a:xfrm>
          <a:prstGeom prst="rect">
            <a:avLst/>
          </a:prstGeom>
          <a:noFill/>
          <a:ln>
            <a:noFill/>
          </a:ln>
        </p:spPr>
        <p:txBody>
          <a:bodyPr spcFirstLastPara="1" wrap="square" lIns="91425" tIns="45700" rIns="91425" bIns="45700" anchor="t" anchorCtr="0">
            <a:noAutofit/>
          </a:bodyPr>
          <a:lstStyle/>
          <a:p>
            <a:pPr marL="228600" lvl="0" indent="-228600" defTabSz="914400">
              <a:spcBef>
                <a:spcPts val="1000"/>
              </a:spcBef>
              <a:buClr>
                <a:srgbClr val="009AA6"/>
              </a:buClr>
            </a:pPr>
            <a:r>
              <a:rPr lang="en-US" sz="2800" dirty="0">
                <a:solidFill>
                  <a:prstClr val="black"/>
                </a:solidFill>
                <a:latin typeface="Arial" panose="020B0604020202020204" pitchFamily="34" charset="0"/>
                <a:cs typeface="Arial" panose="020B0604020202020204" pitchFamily="34" charset="0"/>
              </a:rPr>
              <a:t>A signature campaign focused on employers </a:t>
            </a:r>
          </a:p>
          <a:p>
            <a:pPr marL="228600" lvl="0" indent="-228600" defTabSz="914400">
              <a:spcBef>
                <a:spcPts val="1000"/>
              </a:spcBef>
              <a:buClr>
                <a:srgbClr val="009AA6"/>
              </a:buClr>
            </a:pPr>
            <a:r>
              <a:rPr lang="en-US" sz="2800" dirty="0">
                <a:solidFill>
                  <a:prstClr val="black"/>
                </a:solidFill>
                <a:latin typeface="Arial" panose="020B0604020202020204" pitchFamily="34" charset="0"/>
                <a:cs typeface="Arial" panose="020B0604020202020204" pitchFamily="34" charset="0"/>
              </a:rPr>
              <a:t>Shows Congress and the Virginia General Assembly the breadth and depth of support for CTE</a:t>
            </a: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endParaRPr lang="en-US" sz="2800" dirty="0">
              <a:solidFill>
                <a:prstClr val="black"/>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08899"/>
            <a:ext cx="9144000" cy="1549101"/>
          </a:xfrm>
          <a:prstGeom prst="rect">
            <a:avLst/>
          </a:prstGeom>
        </p:spPr>
      </p:pic>
      <p:sp>
        <p:nvSpPr>
          <p:cNvPr id="7" name="Google Shape;134;p18"/>
          <p:cNvSpPr txBox="1">
            <a:spLocks/>
          </p:cNvSpPr>
          <p:nvPr/>
        </p:nvSpPr>
        <p:spPr>
          <a:xfrm>
            <a:off x="745881" y="1011218"/>
            <a:ext cx="7886700" cy="1325563"/>
          </a:xfrm>
          <a:prstGeom prst="rect">
            <a:avLst/>
          </a:prstGeom>
          <a:noFill/>
          <a:ln>
            <a:noFill/>
          </a:ln>
        </p:spPr>
        <p:txBody>
          <a:bodyPr spcFirstLastPara="1" vert="horz" wrap="square" lIns="91425" tIns="45700" rIns="91425" bIns="45700" rtlCol="0"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ts val="0"/>
              </a:spcBef>
              <a:spcAft>
                <a:spcPts val="0"/>
              </a:spcAft>
              <a:buClr>
                <a:prstClr val="black"/>
              </a:buClr>
              <a:buSzTx/>
              <a:buFont typeface="Arial"/>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PT Sans"/>
                <a:cs typeface="Arial" panose="020B0604020202020204" pitchFamily="34" charset="0"/>
                <a:sym typeface="PT Sans"/>
              </a:rPr>
              <a:t>What Is the Campaign?</a:t>
            </a:r>
          </a:p>
        </p:txBody>
      </p:sp>
      <p:pic>
        <p:nvPicPr>
          <p:cNvPr id="9" name="Picture 8" descr="A group of people preparing food in a kitchen&#10;&#10;Description automatically generated">
            <a:extLst>
              <a:ext uri="{FF2B5EF4-FFF2-40B4-BE49-F238E27FC236}">
                <a16:creationId xmlns:a16="http://schemas.microsoft.com/office/drawing/2014/main" xmlns="" id="{5853C491-93FF-44A2-B90C-EBC03A9B672F}"/>
              </a:ext>
            </a:extLst>
          </p:cNvPr>
          <p:cNvPicPr>
            <a:picLocks noChangeAspect="1"/>
          </p:cNvPicPr>
          <p:nvPr/>
        </p:nvPicPr>
        <p:blipFill>
          <a:blip r:embed="rId5"/>
          <a:stretch>
            <a:fillRect/>
          </a:stretch>
        </p:blipFill>
        <p:spPr>
          <a:xfrm>
            <a:off x="4646829" y="3992014"/>
            <a:ext cx="3751290" cy="2500860"/>
          </a:xfrm>
          <a:prstGeom prst="rect">
            <a:avLst/>
          </a:prstGeom>
        </p:spPr>
      </p:pic>
    </p:spTree>
    <p:extLst>
      <p:ext uri="{BB962C8B-B14F-4D97-AF65-F5344CB8AC3E}">
        <p14:creationId xmlns:p14="http://schemas.microsoft.com/office/powerpoint/2010/main" val="3350183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0574"/>
          <a:stretch/>
        </p:blipFill>
        <p:spPr>
          <a:xfrm rot="5400000">
            <a:off x="3296602" y="1010603"/>
            <a:ext cx="6857999" cy="4836795"/>
          </a:xfrm>
          <a:prstGeom prst="rect">
            <a:avLst/>
          </a:prstGeom>
        </p:spPr>
      </p:pic>
      <p:sp>
        <p:nvSpPr>
          <p:cNvPr id="129" name="Google Shape;129;p1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PT Sans"/>
              <a:buNone/>
            </a:pPr>
            <a:r>
              <a:rPr lang="en-US" sz="4000" b="1" i="0" u="none" strike="noStrike" cap="none" dirty="0">
                <a:solidFill>
                  <a:schemeClr val="dk1"/>
                </a:solidFill>
                <a:latin typeface="Arial" panose="020B0604020202020204" pitchFamily="34" charset="0"/>
                <a:cs typeface="Arial" panose="020B0604020202020204" pitchFamily="34" charset="0"/>
                <a:sym typeface="PT Sans"/>
              </a:rPr>
              <a:t>How to Get Involved in the Campaign</a:t>
            </a:r>
            <a:endParaRPr sz="4000" b="1" i="0" u="none" strike="noStrike" cap="none" dirty="0">
              <a:solidFill>
                <a:schemeClr val="dk1"/>
              </a:solidFill>
              <a:latin typeface="Arial" panose="020B0604020202020204" pitchFamily="34" charset="0"/>
              <a:cs typeface="Arial" panose="020B0604020202020204" pitchFamily="34" charset="0"/>
              <a:sym typeface="PT Sans"/>
            </a:endParaRPr>
          </a:p>
        </p:txBody>
      </p:sp>
    </p:spTree>
    <p:extLst>
      <p:ext uri="{BB962C8B-B14F-4D97-AF65-F5344CB8AC3E}">
        <p14:creationId xmlns:p14="http://schemas.microsoft.com/office/powerpoint/2010/main" val="2820374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Font typeface="PT Sans"/>
              <a:buNone/>
            </a:pPr>
            <a:r>
              <a:rPr lang="en-US" sz="4400" b="0" i="0" u="none" strike="noStrike" cap="none" dirty="0">
                <a:solidFill>
                  <a:schemeClr val="dk1"/>
                </a:solidFill>
                <a:latin typeface="PT Sans"/>
                <a:ea typeface="PT Sans"/>
                <a:cs typeface="PT Sans"/>
                <a:sym typeface="PT Sans"/>
              </a:rPr>
              <a:t>Agenda 	</a:t>
            </a:r>
            <a:endParaRPr sz="4400" b="0" i="0" u="none" strike="noStrike" cap="none" dirty="0">
              <a:solidFill>
                <a:schemeClr val="dk1"/>
              </a:solidFill>
              <a:latin typeface="PT Sans"/>
              <a:ea typeface="PT Sans"/>
              <a:cs typeface="PT Sans"/>
              <a:sym typeface="PT Sans"/>
            </a:endParaRPr>
          </a:p>
        </p:txBody>
      </p:sp>
      <p:grpSp>
        <p:nvGrpSpPr>
          <p:cNvPr id="3" name="Group 2"/>
          <p:cNvGrpSpPr/>
          <p:nvPr/>
        </p:nvGrpSpPr>
        <p:grpSpPr>
          <a:xfrm>
            <a:off x="0" y="0"/>
            <a:ext cx="9144000" cy="2022437"/>
            <a:chOff x="0" y="-1"/>
            <a:chExt cx="9144000" cy="2022437"/>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2022437"/>
            </a:xfrm>
            <a:prstGeom prst="rect">
              <a:avLst/>
            </a:prstGeom>
          </p:spPr>
        </p:pic>
        <p:sp>
          <p:nvSpPr>
            <p:cNvPr id="2" name="Oval 1"/>
            <p:cNvSpPr/>
            <p:nvPr/>
          </p:nvSpPr>
          <p:spPr>
            <a:xfrm>
              <a:off x="152400" y="365126"/>
              <a:ext cx="3467100" cy="14779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4" name="Google Shape;124;p16"/>
          <p:cNvSpPr txBox="1">
            <a:spLocks noGrp="1"/>
          </p:cNvSpPr>
          <p:nvPr>
            <p:ph idx="1"/>
          </p:nvPr>
        </p:nvSpPr>
        <p:spPr>
          <a:xfrm>
            <a:off x="787678" y="2104492"/>
            <a:ext cx="8200679" cy="2751003"/>
          </a:xfrm>
          <a:prstGeom prst="rect">
            <a:avLst/>
          </a:prstGeom>
          <a:noFill/>
          <a:ln>
            <a:noFill/>
          </a:ln>
        </p:spPr>
        <p:txBody>
          <a:bodyPr spcFirstLastPara="1" wrap="square" lIns="91425" tIns="45700" rIns="91425" bIns="45700" anchor="t" anchorCtr="0">
            <a:noAutofit/>
          </a:bodyPr>
          <a:lstStyle/>
          <a:p>
            <a:pPr marL="228600" lvl="0" indent="-228600" defTabSz="914400">
              <a:spcBef>
                <a:spcPts val="1000"/>
              </a:spcBef>
              <a:buClr>
                <a:srgbClr val="009AA6"/>
              </a:buClr>
            </a:pPr>
            <a:r>
              <a:rPr lang="en-US" sz="2800" dirty="0">
                <a:latin typeface="Arial" panose="020B0604020202020204" pitchFamily="34" charset="0"/>
                <a:cs typeface="Arial" panose="020B0604020202020204" pitchFamily="34" charset="0"/>
              </a:rPr>
              <a:t>Visit </a:t>
            </a:r>
            <a:r>
              <a:rPr lang="en-US" sz="2800" dirty="0">
                <a:latin typeface="Arial" panose="020B0604020202020204" pitchFamily="34" charset="0"/>
                <a:cs typeface="Arial" panose="020B0604020202020204" pitchFamily="34" charset="0"/>
                <a:hlinkClick r:id="rId4"/>
              </a:rPr>
              <a:t>www.ISupportCTE.org</a:t>
            </a:r>
            <a:r>
              <a:rPr lang="en-US" sz="2800" dirty="0">
                <a:latin typeface="Arial" panose="020B0604020202020204" pitchFamily="34" charset="0"/>
                <a:cs typeface="Arial" panose="020B0604020202020204" pitchFamily="34" charset="0"/>
              </a:rPr>
              <a:t> to sign your company or organization on to support doubling the investment in CTE</a:t>
            </a:r>
          </a:p>
        </p:txBody>
      </p:sp>
      <p:sp>
        <p:nvSpPr>
          <p:cNvPr id="7" name="Google Shape;134;p18"/>
          <p:cNvSpPr txBox="1">
            <a:spLocks/>
          </p:cNvSpPr>
          <p:nvPr/>
        </p:nvSpPr>
        <p:spPr>
          <a:xfrm>
            <a:off x="745881" y="1236785"/>
            <a:ext cx="7886700" cy="1325563"/>
          </a:xfrm>
          <a:prstGeom prst="rect">
            <a:avLst/>
          </a:prstGeom>
          <a:noFill/>
          <a:ln>
            <a:noFill/>
          </a:ln>
        </p:spPr>
        <p:txBody>
          <a:bodyPr spcFirstLastPara="1" vert="horz" wrap="square" lIns="91425" tIns="45700" rIns="91425" bIns="45700" rtlCol="0"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spcBef>
                <a:spcPts val="0"/>
              </a:spcBef>
              <a:buClr>
                <a:schemeClr val="dk1"/>
              </a:buClr>
            </a:pPr>
            <a:r>
              <a:rPr lang="en-US" sz="4000" dirty="0">
                <a:solidFill>
                  <a:schemeClr val="dk1"/>
                </a:solidFill>
                <a:latin typeface="Arial" panose="020B0604020202020204" pitchFamily="34" charset="0"/>
                <a:ea typeface="PT Sans"/>
                <a:cs typeface="Arial" panose="020B0604020202020204" pitchFamily="34" charset="0"/>
                <a:sym typeface="PT Sans"/>
              </a:rPr>
              <a:t>Step 1: Sign On</a:t>
            </a: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08899"/>
            <a:ext cx="9144000" cy="1549101"/>
          </a:xfrm>
          <a:prstGeom prst="rect">
            <a:avLst/>
          </a:prstGeom>
        </p:spPr>
      </p:pic>
      <p:pic>
        <p:nvPicPr>
          <p:cNvPr id="4" name="Picture 3"/>
          <p:cNvPicPr>
            <a:picLocks noChangeAspect="1"/>
          </p:cNvPicPr>
          <p:nvPr/>
        </p:nvPicPr>
        <p:blipFill>
          <a:blip r:embed="rId6"/>
          <a:stretch>
            <a:fillRect/>
          </a:stretch>
        </p:blipFill>
        <p:spPr>
          <a:xfrm>
            <a:off x="2382332" y="3598180"/>
            <a:ext cx="4613797" cy="2134544"/>
          </a:xfrm>
          <a:prstGeom prst="rect">
            <a:avLst/>
          </a:prstGeom>
        </p:spPr>
      </p:pic>
    </p:spTree>
    <p:extLst>
      <p:ext uri="{BB962C8B-B14F-4D97-AF65-F5344CB8AC3E}">
        <p14:creationId xmlns:p14="http://schemas.microsoft.com/office/powerpoint/2010/main" val="528997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Font typeface="PT Sans"/>
              <a:buNone/>
            </a:pPr>
            <a:r>
              <a:rPr lang="en-US" sz="4400" b="0" i="0" u="none" strike="noStrike" cap="none" dirty="0">
                <a:solidFill>
                  <a:schemeClr val="dk1"/>
                </a:solidFill>
                <a:latin typeface="PT Sans"/>
                <a:ea typeface="PT Sans"/>
                <a:cs typeface="PT Sans"/>
                <a:sym typeface="PT Sans"/>
              </a:rPr>
              <a:t>Agenda 	</a:t>
            </a:r>
            <a:endParaRPr sz="4400" b="0" i="0" u="none" strike="noStrike" cap="none" dirty="0">
              <a:solidFill>
                <a:schemeClr val="dk1"/>
              </a:solidFill>
              <a:latin typeface="PT Sans"/>
              <a:ea typeface="PT Sans"/>
              <a:cs typeface="PT Sans"/>
              <a:sym typeface="PT San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90968"/>
            <a:ext cx="9144000" cy="1567031"/>
          </a:xfrm>
          <a:prstGeom prst="rect">
            <a:avLst/>
          </a:prstGeom>
        </p:spPr>
      </p:pic>
      <p:grpSp>
        <p:nvGrpSpPr>
          <p:cNvPr id="3" name="Group 2"/>
          <p:cNvGrpSpPr/>
          <p:nvPr/>
        </p:nvGrpSpPr>
        <p:grpSpPr>
          <a:xfrm>
            <a:off x="2117" y="-67734"/>
            <a:ext cx="9144000" cy="2022437"/>
            <a:chOff x="0" y="-1"/>
            <a:chExt cx="9144000" cy="2022437"/>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9144000" cy="2022437"/>
            </a:xfrm>
            <a:prstGeom prst="rect">
              <a:avLst/>
            </a:prstGeom>
          </p:spPr>
        </p:pic>
        <p:sp>
          <p:nvSpPr>
            <p:cNvPr id="2" name="Oval 1"/>
            <p:cNvSpPr/>
            <p:nvPr/>
          </p:nvSpPr>
          <p:spPr>
            <a:xfrm>
              <a:off x="152400" y="365126"/>
              <a:ext cx="3467100" cy="14779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4" name="Google Shape;124;p16"/>
          <p:cNvSpPr txBox="1">
            <a:spLocks noGrp="1"/>
          </p:cNvSpPr>
          <p:nvPr>
            <p:ph idx="1"/>
          </p:nvPr>
        </p:nvSpPr>
        <p:spPr>
          <a:xfrm>
            <a:off x="628650" y="2303267"/>
            <a:ext cx="8121162" cy="4351338"/>
          </a:xfrm>
          <a:prstGeom prst="rect">
            <a:avLst/>
          </a:prstGeom>
          <a:noFill/>
          <a:ln>
            <a:noFill/>
          </a:ln>
        </p:spPr>
        <p:txBody>
          <a:bodyPr spcFirstLastPara="1" wrap="square" lIns="91425" tIns="45700" rIns="91425" bIns="45700" anchor="t" anchorCtr="0">
            <a:noAutofit/>
          </a:bodyPr>
          <a:lstStyle/>
          <a:p>
            <a:pPr marL="228600" lvl="0" indent="-228600" defTabSz="914400">
              <a:spcBef>
                <a:spcPts val="1000"/>
              </a:spcBef>
              <a:buClr>
                <a:srgbClr val="009AA6"/>
              </a:buClr>
            </a:pPr>
            <a:r>
              <a:rPr lang="en-US" sz="2400" dirty="0">
                <a:solidFill>
                  <a:prstClr val="black"/>
                </a:solidFill>
                <a:latin typeface="Arial" panose="020B0604020202020204" pitchFamily="34" charset="0"/>
                <a:cs typeface="Arial" panose="020B0604020202020204" pitchFamily="34" charset="0"/>
              </a:rPr>
              <a:t>When you sign on to the statement of support, you can choose to:</a:t>
            </a:r>
          </a:p>
          <a:p>
            <a:pPr marL="685800" lvl="1" indent="-228600" defTabSz="914400">
              <a:spcBef>
                <a:spcPts val="500"/>
              </a:spcBef>
              <a:buClr>
                <a:srgbClr val="7AB800"/>
              </a:buClr>
            </a:pPr>
            <a:r>
              <a:rPr lang="en-US" sz="2000" dirty="0">
                <a:solidFill>
                  <a:prstClr val="black"/>
                </a:solidFill>
                <a:latin typeface="Arial" panose="020B0604020202020204" pitchFamily="34" charset="0"/>
                <a:cs typeface="Arial" panose="020B0604020202020204" pitchFamily="34" charset="0"/>
              </a:rPr>
              <a:t>Upload your logo </a:t>
            </a:r>
          </a:p>
          <a:p>
            <a:pPr marL="685800" lvl="1" indent="-228600" defTabSz="914400">
              <a:spcBef>
                <a:spcPts val="500"/>
              </a:spcBef>
              <a:buClr>
                <a:srgbClr val="7AB800"/>
              </a:buClr>
            </a:pPr>
            <a:r>
              <a:rPr lang="en-US" sz="2000" dirty="0">
                <a:solidFill>
                  <a:prstClr val="black"/>
                </a:solidFill>
                <a:latin typeface="Arial" panose="020B0604020202020204" pitchFamily="34" charset="0"/>
                <a:cs typeface="Arial" panose="020B0604020202020204" pitchFamily="34" charset="0"/>
              </a:rPr>
              <a:t>Submit a story about the impact of CTE </a:t>
            </a:r>
          </a:p>
          <a:p>
            <a:pPr marL="685800" lvl="1" indent="-228600" defTabSz="914400">
              <a:spcBef>
                <a:spcPts val="500"/>
              </a:spcBef>
              <a:buClr>
                <a:srgbClr val="7AB800"/>
              </a:buClr>
            </a:pPr>
            <a:r>
              <a:rPr lang="en-US" sz="2000" dirty="0">
                <a:solidFill>
                  <a:prstClr val="black"/>
                </a:solidFill>
                <a:latin typeface="Arial" panose="020B0604020202020204" pitchFamily="34" charset="0"/>
                <a:cs typeface="Arial" panose="020B0604020202020204" pitchFamily="34" charset="0"/>
              </a:rPr>
              <a:t>Become a spokesperson for the campaign </a:t>
            </a:r>
          </a:p>
          <a:p>
            <a:pPr marL="457200" lvl="1" indent="0" defTabSz="914400">
              <a:spcBef>
                <a:spcPts val="500"/>
              </a:spcBef>
              <a:buClr>
                <a:srgbClr val="7AB800"/>
              </a:buClr>
              <a:buNone/>
            </a:pPr>
            <a:endParaRPr lang="en-US" sz="2400" dirty="0">
              <a:latin typeface="Arial" panose="020B0604020202020204" pitchFamily="34" charset="0"/>
              <a:cs typeface="Arial" panose="020B0604020202020204" pitchFamily="34" charset="0"/>
            </a:endParaRPr>
          </a:p>
        </p:txBody>
      </p:sp>
      <p:sp>
        <p:nvSpPr>
          <p:cNvPr id="7" name="Google Shape;134;p18"/>
          <p:cNvSpPr txBox="1">
            <a:spLocks/>
          </p:cNvSpPr>
          <p:nvPr/>
        </p:nvSpPr>
        <p:spPr>
          <a:xfrm>
            <a:off x="-16933" y="1054597"/>
            <a:ext cx="9144000" cy="1325563"/>
          </a:xfrm>
          <a:prstGeom prst="rect">
            <a:avLst/>
          </a:prstGeom>
          <a:noFill/>
          <a:ln>
            <a:noFill/>
          </a:ln>
        </p:spPr>
        <p:txBody>
          <a:bodyPr spcFirstLastPara="1" vert="horz" wrap="square" lIns="91425" tIns="45700" rIns="91425" bIns="45700" rtlCol="0"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spcBef>
                <a:spcPts val="0"/>
              </a:spcBef>
              <a:buClr>
                <a:schemeClr val="dk1"/>
              </a:buClr>
            </a:pPr>
            <a:r>
              <a:rPr lang="en-US" sz="4000" dirty="0">
                <a:solidFill>
                  <a:schemeClr val="dk1"/>
                </a:solidFill>
                <a:latin typeface="Arial" panose="020B0604020202020204" pitchFamily="34" charset="0"/>
                <a:ea typeface="PT Sans"/>
                <a:cs typeface="Arial" panose="020B0604020202020204" pitchFamily="34" charset="0"/>
                <a:sym typeface="PT Sans"/>
              </a:rPr>
              <a:t>Step 2: Stay Involved in </a:t>
            </a:r>
          </a:p>
          <a:p>
            <a:pPr algn="ctr">
              <a:spcBef>
                <a:spcPts val="0"/>
              </a:spcBef>
              <a:buClr>
                <a:schemeClr val="dk1"/>
              </a:buClr>
            </a:pPr>
            <a:r>
              <a:rPr lang="en-US" sz="4000" dirty="0">
                <a:solidFill>
                  <a:schemeClr val="dk1"/>
                </a:solidFill>
                <a:latin typeface="Arial" panose="020B0604020202020204" pitchFamily="34" charset="0"/>
                <a:ea typeface="PT Sans"/>
                <a:cs typeface="Arial" panose="020B0604020202020204" pitchFamily="34" charset="0"/>
                <a:sym typeface="PT Sans"/>
              </a:rPr>
              <a:t>the Campaign</a:t>
            </a:r>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5275" t="35173" r="5135"/>
          <a:stretch/>
        </p:blipFill>
        <p:spPr>
          <a:xfrm>
            <a:off x="-16933" y="4176954"/>
            <a:ext cx="9144000" cy="2681046"/>
          </a:xfrm>
          <a:prstGeom prst="rect">
            <a:avLst/>
          </a:prstGeom>
        </p:spPr>
      </p:pic>
    </p:spTree>
    <p:extLst>
      <p:ext uri="{BB962C8B-B14F-4D97-AF65-F5344CB8AC3E}">
        <p14:creationId xmlns:p14="http://schemas.microsoft.com/office/powerpoint/2010/main" val="4013157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Font typeface="PT Sans"/>
              <a:buNone/>
            </a:pPr>
            <a:r>
              <a:rPr lang="en-US" sz="4400" b="0" i="0" u="none" strike="noStrike" cap="none" dirty="0">
                <a:solidFill>
                  <a:schemeClr val="dk1"/>
                </a:solidFill>
                <a:latin typeface="PT Sans"/>
                <a:ea typeface="PT Sans"/>
                <a:cs typeface="PT Sans"/>
                <a:sym typeface="PT Sans"/>
              </a:rPr>
              <a:t>Agenda 	</a:t>
            </a:r>
            <a:endParaRPr sz="4400" b="0" i="0" u="none" strike="noStrike" cap="none" dirty="0">
              <a:solidFill>
                <a:schemeClr val="dk1"/>
              </a:solidFill>
              <a:latin typeface="PT Sans"/>
              <a:ea typeface="PT Sans"/>
              <a:cs typeface="PT Sans"/>
              <a:sym typeface="PT Sans"/>
            </a:endParaRPr>
          </a:p>
        </p:txBody>
      </p:sp>
      <p:grpSp>
        <p:nvGrpSpPr>
          <p:cNvPr id="3" name="Group 2"/>
          <p:cNvGrpSpPr/>
          <p:nvPr/>
        </p:nvGrpSpPr>
        <p:grpSpPr>
          <a:xfrm>
            <a:off x="0" y="0"/>
            <a:ext cx="9144000" cy="2022437"/>
            <a:chOff x="0" y="-1"/>
            <a:chExt cx="9144000" cy="2022437"/>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2022437"/>
            </a:xfrm>
            <a:prstGeom prst="rect">
              <a:avLst/>
            </a:prstGeom>
          </p:spPr>
        </p:pic>
        <p:sp>
          <p:nvSpPr>
            <p:cNvPr id="2" name="Oval 1"/>
            <p:cNvSpPr/>
            <p:nvPr/>
          </p:nvSpPr>
          <p:spPr>
            <a:xfrm>
              <a:off x="152400" y="365126"/>
              <a:ext cx="3467100" cy="14779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4" name="Google Shape;124;p16"/>
          <p:cNvSpPr txBox="1">
            <a:spLocks noGrp="1"/>
          </p:cNvSpPr>
          <p:nvPr>
            <p:ph idx="1"/>
          </p:nvPr>
        </p:nvSpPr>
        <p:spPr>
          <a:xfrm>
            <a:off x="628650" y="1900897"/>
            <a:ext cx="7886700" cy="4351338"/>
          </a:xfrm>
          <a:prstGeom prst="rect">
            <a:avLst/>
          </a:prstGeom>
          <a:noFill/>
          <a:ln>
            <a:noFill/>
          </a:ln>
        </p:spPr>
        <p:txBody>
          <a:bodyPr spcFirstLastPara="1" wrap="square" lIns="91425" tIns="45700" rIns="91425" bIns="45700" anchor="t" anchorCtr="0">
            <a:noAutofit/>
          </a:bodyPr>
          <a:lstStyle/>
          <a:p>
            <a:pPr marL="228600" lvl="0" indent="-228600" defTabSz="914400">
              <a:spcBef>
                <a:spcPts val="1000"/>
              </a:spcBef>
              <a:buClr>
                <a:srgbClr val="009AA6"/>
              </a:buClr>
            </a:pPr>
            <a:r>
              <a:rPr lang="en-US" sz="2800" b="1" dirty="0">
                <a:latin typeface="Arial" panose="020B0604020202020204" pitchFamily="34" charset="0"/>
                <a:cs typeface="Arial" panose="020B0604020202020204" pitchFamily="34" charset="0"/>
              </a:rPr>
              <a:t>Encourage</a:t>
            </a:r>
            <a:r>
              <a:rPr lang="en-US" sz="2800" dirty="0">
                <a:latin typeface="Arial" panose="020B0604020202020204" pitchFamily="34" charset="0"/>
                <a:cs typeface="Arial" panose="020B0604020202020204" pitchFamily="34" charset="0"/>
              </a:rPr>
              <a:t> employers to sign on: </a:t>
            </a:r>
            <a:r>
              <a:rPr lang="en-US" sz="2800" dirty="0">
                <a:latin typeface="Arial" panose="020B0604020202020204" pitchFamily="34" charset="0"/>
                <a:cs typeface="Arial" panose="020B0604020202020204" pitchFamily="34" charset="0"/>
                <a:hlinkClick r:id="rId4"/>
              </a:rPr>
              <a:t>www.ISupportCTE.org</a:t>
            </a:r>
            <a:endParaRPr lang="en-US" sz="2800" dirty="0">
              <a:latin typeface="Arial" panose="020B0604020202020204" pitchFamily="34" charset="0"/>
              <a:cs typeface="Arial" panose="020B0604020202020204" pitchFamily="34" charset="0"/>
            </a:endParaRPr>
          </a:p>
          <a:p>
            <a:pPr marL="228600" lvl="0" indent="-228600" defTabSz="914400">
              <a:spcBef>
                <a:spcPts val="1000"/>
              </a:spcBef>
              <a:buClr>
                <a:srgbClr val="009AA6"/>
              </a:buClr>
            </a:pPr>
            <a:r>
              <a:rPr lang="en-US" sz="2800" b="1" dirty="0">
                <a:latin typeface="Arial" panose="020B0604020202020204" pitchFamily="34" charset="0"/>
                <a:cs typeface="Arial" panose="020B0604020202020204" pitchFamily="34" charset="0"/>
              </a:rPr>
              <a:t>Promote</a:t>
            </a:r>
            <a:r>
              <a:rPr lang="en-US" sz="2800" dirty="0">
                <a:latin typeface="Arial" panose="020B0604020202020204" pitchFamily="34" charset="0"/>
                <a:cs typeface="Arial" panose="020B0604020202020204" pitchFamily="34" charset="0"/>
              </a:rPr>
              <a:t> with your networks: Visit the Share page on </a:t>
            </a:r>
            <a:r>
              <a:rPr lang="en-US" sz="2800" dirty="0">
                <a:latin typeface="Arial" panose="020B0604020202020204" pitchFamily="34" charset="0"/>
                <a:cs typeface="Arial" panose="020B0604020202020204" pitchFamily="34" charset="0"/>
                <a:hlinkClick r:id="rId5"/>
              </a:rPr>
              <a:t>www.ISupportCTE.org</a:t>
            </a:r>
            <a:endParaRPr lang="en-US" sz="2800" dirty="0">
              <a:latin typeface="Arial" panose="020B0604020202020204" pitchFamily="34" charset="0"/>
              <a:cs typeface="Arial" panose="020B0604020202020204" pitchFamily="34" charset="0"/>
            </a:endParaRPr>
          </a:p>
          <a:p>
            <a:pPr marL="228600" lvl="0" indent="-228600" defTabSz="914400">
              <a:spcBef>
                <a:spcPts val="1000"/>
              </a:spcBef>
              <a:buClr>
                <a:srgbClr val="009AA6"/>
              </a:buClr>
            </a:pPr>
            <a:r>
              <a:rPr lang="en-US" sz="2800" b="1" dirty="0">
                <a:latin typeface="Arial" panose="020B0604020202020204" pitchFamily="34" charset="0"/>
                <a:cs typeface="Arial" panose="020B0604020202020204" pitchFamily="34" charset="0"/>
              </a:rPr>
              <a:t>Engage</a:t>
            </a:r>
            <a:r>
              <a:rPr lang="en-US" sz="2800" dirty="0">
                <a:latin typeface="Arial" panose="020B0604020202020204" pitchFamily="34" charset="0"/>
                <a:cs typeface="Arial" panose="020B0604020202020204" pitchFamily="34" charset="0"/>
              </a:rPr>
              <a:t> on social media: </a:t>
            </a:r>
            <a:r>
              <a:rPr lang="en-US" sz="2400" dirty="0">
                <a:latin typeface="Arial" panose="020B0604020202020204" pitchFamily="34" charset="0"/>
                <a:cs typeface="Arial" panose="020B0604020202020204" pitchFamily="34" charset="0"/>
              </a:rPr>
              <a:t>#ISupportCTE  @CTEWorks </a:t>
            </a:r>
          </a:p>
          <a:p>
            <a:pPr marL="0" lvl="0" indent="0" defTabSz="914400">
              <a:spcBef>
                <a:spcPts val="1000"/>
              </a:spcBef>
              <a:buClr>
                <a:srgbClr val="009AA6"/>
              </a:buClr>
              <a:buNone/>
            </a:pPr>
            <a:endParaRPr lang="en-US" sz="2400" dirty="0">
              <a:latin typeface="Arial" panose="020B0604020202020204" pitchFamily="34" charset="0"/>
              <a:cs typeface="Arial" panose="020B0604020202020204" pitchFamily="34" charset="0"/>
            </a:endParaRPr>
          </a:p>
        </p:txBody>
      </p:sp>
      <p:sp>
        <p:nvSpPr>
          <p:cNvPr id="7" name="Google Shape;134;p18"/>
          <p:cNvSpPr txBox="1">
            <a:spLocks/>
          </p:cNvSpPr>
          <p:nvPr/>
        </p:nvSpPr>
        <p:spPr>
          <a:xfrm>
            <a:off x="745881" y="882654"/>
            <a:ext cx="7886700" cy="1325563"/>
          </a:xfrm>
          <a:prstGeom prst="rect">
            <a:avLst/>
          </a:prstGeom>
          <a:noFill/>
          <a:ln>
            <a:noFill/>
          </a:ln>
        </p:spPr>
        <p:txBody>
          <a:bodyPr spcFirstLastPara="1" vert="horz" wrap="square" lIns="91425" tIns="45700" rIns="91425" bIns="45700" rtlCol="0"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spcBef>
                <a:spcPts val="0"/>
              </a:spcBef>
              <a:buClr>
                <a:schemeClr val="dk1"/>
              </a:buClr>
            </a:pPr>
            <a:r>
              <a:rPr lang="en-US" sz="4000" dirty="0">
                <a:solidFill>
                  <a:schemeClr val="dk1"/>
                </a:solidFill>
                <a:latin typeface="Arial" panose="020B0604020202020204" pitchFamily="34" charset="0"/>
                <a:ea typeface="PT Sans"/>
                <a:cs typeface="Arial" panose="020B0604020202020204" pitchFamily="34" charset="0"/>
                <a:sym typeface="PT Sans"/>
              </a:rPr>
              <a:t>Step 3: Spread the Word </a:t>
            </a: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308899"/>
            <a:ext cx="9144000" cy="1549101"/>
          </a:xfrm>
          <a:prstGeom prst="rect">
            <a:avLst/>
          </a:prstGeom>
        </p:spPr>
      </p:pic>
      <p:pic>
        <p:nvPicPr>
          <p:cNvPr id="4" name="Picture 3"/>
          <p:cNvPicPr>
            <a:picLocks noChangeAspect="1"/>
          </p:cNvPicPr>
          <p:nvPr/>
        </p:nvPicPr>
        <p:blipFill>
          <a:blip r:embed="rId7"/>
          <a:stretch>
            <a:fillRect/>
          </a:stretch>
        </p:blipFill>
        <p:spPr>
          <a:xfrm>
            <a:off x="3203577" y="4594094"/>
            <a:ext cx="2971308" cy="1868819"/>
          </a:xfrm>
          <a:prstGeom prst="rect">
            <a:avLst/>
          </a:prstGeom>
        </p:spPr>
      </p:pic>
    </p:spTree>
    <p:extLst>
      <p:ext uri="{BB962C8B-B14F-4D97-AF65-F5344CB8AC3E}">
        <p14:creationId xmlns:p14="http://schemas.microsoft.com/office/powerpoint/2010/main" val="2400584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0574"/>
          <a:stretch/>
        </p:blipFill>
        <p:spPr>
          <a:xfrm rot="5400000">
            <a:off x="3296602" y="1010603"/>
            <a:ext cx="6857999" cy="4836795"/>
          </a:xfrm>
          <a:prstGeom prst="rect">
            <a:avLst/>
          </a:prstGeom>
        </p:spPr>
      </p:pic>
      <p:sp>
        <p:nvSpPr>
          <p:cNvPr id="129" name="Google Shape;129;p1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PT Sans"/>
              <a:buNone/>
            </a:pPr>
            <a:r>
              <a:rPr lang="en-US" dirty="0">
                <a:latin typeface="Arial" panose="020B0604020202020204" pitchFamily="34" charset="0"/>
                <a:cs typeface="Arial" panose="020B0604020202020204" pitchFamily="34" charset="0"/>
              </a:rPr>
              <a:t>Questions?</a:t>
            </a:r>
            <a:endParaRPr sz="4000" b="1" i="0" u="none" strike="noStrike" cap="none" dirty="0">
              <a:solidFill>
                <a:schemeClr val="dk1"/>
              </a:solidFill>
              <a:latin typeface="Arial" panose="020B0604020202020204" pitchFamily="34" charset="0"/>
              <a:cs typeface="Arial" panose="020B0604020202020204" pitchFamily="34" charset="0"/>
              <a:sym typeface="PT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Font typeface="PT Sans"/>
              <a:buNone/>
            </a:pPr>
            <a:r>
              <a:rPr lang="en-US" sz="4400" b="0" i="0" u="none" strike="noStrike" cap="none" dirty="0">
                <a:solidFill>
                  <a:schemeClr val="dk1"/>
                </a:solidFill>
                <a:latin typeface="PT Sans"/>
                <a:ea typeface="PT Sans"/>
                <a:cs typeface="PT Sans"/>
                <a:sym typeface="PT Sans"/>
              </a:rPr>
              <a:t>Agenda 	</a:t>
            </a:r>
            <a:endParaRPr sz="4400" b="0" i="0" u="none" strike="noStrike" cap="none" dirty="0">
              <a:solidFill>
                <a:schemeClr val="dk1"/>
              </a:solidFill>
              <a:latin typeface="PT Sans"/>
              <a:ea typeface="PT Sans"/>
              <a:cs typeface="PT Sans"/>
              <a:sym typeface="PT Sans"/>
            </a:endParaRPr>
          </a:p>
        </p:txBody>
      </p:sp>
      <p:grpSp>
        <p:nvGrpSpPr>
          <p:cNvPr id="3" name="Group 2"/>
          <p:cNvGrpSpPr/>
          <p:nvPr/>
        </p:nvGrpSpPr>
        <p:grpSpPr>
          <a:xfrm>
            <a:off x="0" y="0"/>
            <a:ext cx="9144000" cy="2022437"/>
            <a:chOff x="0" y="-1"/>
            <a:chExt cx="9144000" cy="2022437"/>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2022437"/>
            </a:xfrm>
            <a:prstGeom prst="rect">
              <a:avLst/>
            </a:prstGeom>
          </p:spPr>
        </p:pic>
        <p:sp>
          <p:nvSpPr>
            <p:cNvPr id="2" name="Oval 1"/>
            <p:cNvSpPr/>
            <p:nvPr/>
          </p:nvSpPr>
          <p:spPr>
            <a:xfrm>
              <a:off x="152400" y="365126"/>
              <a:ext cx="3467100" cy="14779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4" name="Google Shape;124;p16"/>
          <p:cNvSpPr txBox="1">
            <a:spLocks noGrp="1"/>
          </p:cNvSpPr>
          <p:nvPr>
            <p:ph idx="1"/>
          </p:nvPr>
        </p:nvSpPr>
        <p:spPr>
          <a:xfrm>
            <a:off x="2869882" y="2810543"/>
            <a:ext cx="5863590" cy="4351338"/>
          </a:xfrm>
          <a:prstGeom prst="rect">
            <a:avLst/>
          </a:prstGeom>
          <a:noFill/>
          <a:ln>
            <a:noFill/>
          </a:ln>
        </p:spPr>
        <p:txBody>
          <a:bodyPr spcFirstLastPara="1" wrap="square" lIns="91425" tIns="45700" rIns="91425" bIns="45700" anchor="t" anchorCtr="0">
            <a:noAutofit/>
          </a:bodyPr>
          <a:lstStyle/>
          <a:p>
            <a:pPr marL="228600" lvl="0" indent="-228600" defTabSz="914400">
              <a:spcBef>
                <a:spcPts val="1000"/>
              </a:spcBef>
              <a:buClr>
                <a:srgbClr val="009AA6"/>
              </a:buClr>
            </a:pPr>
            <a:r>
              <a:rPr lang="en-US" sz="2800" dirty="0">
                <a:solidFill>
                  <a:prstClr val="black"/>
                </a:solidFill>
                <a:latin typeface="Arial" panose="020B0604020202020204" pitchFamily="34" charset="0"/>
                <a:cs typeface="Arial" panose="020B0604020202020204" pitchFamily="34" charset="0"/>
              </a:rPr>
              <a:t>Visit </a:t>
            </a:r>
            <a:r>
              <a:rPr lang="en-US" sz="2800" dirty="0">
                <a:solidFill>
                  <a:prstClr val="black"/>
                </a:solidFill>
                <a:latin typeface="Arial" panose="020B0604020202020204" pitchFamily="34" charset="0"/>
                <a:cs typeface="Arial" panose="020B0604020202020204" pitchFamily="34" charset="0"/>
                <a:hlinkClick r:id="rId4"/>
              </a:rPr>
              <a:t>www.ISupportCTE.org</a:t>
            </a:r>
            <a:r>
              <a:rPr lang="en-US" sz="2800" dirty="0">
                <a:solidFill>
                  <a:prstClr val="black"/>
                </a:solidFill>
                <a:latin typeface="Arial" panose="020B0604020202020204" pitchFamily="34" charset="0"/>
                <a:cs typeface="Arial" panose="020B0604020202020204" pitchFamily="34" charset="0"/>
              </a:rPr>
              <a:t> to:</a:t>
            </a:r>
          </a:p>
          <a:p>
            <a:pPr marL="685800" lvl="1" indent="-228600" defTabSz="914400">
              <a:spcBef>
                <a:spcPts val="500"/>
              </a:spcBef>
              <a:buClr>
                <a:srgbClr val="7AB800"/>
              </a:buClr>
            </a:pPr>
            <a:r>
              <a:rPr lang="en-US" sz="2400" dirty="0">
                <a:solidFill>
                  <a:prstClr val="black"/>
                </a:solidFill>
                <a:latin typeface="Arial" panose="020B0604020202020204" pitchFamily="34" charset="0"/>
                <a:cs typeface="Arial" panose="020B0604020202020204" pitchFamily="34" charset="0"/>
              </a:rPr>
              <a:t>Learn more about CTE </a:t>
            </a:r>
          </a:p>
          <a:p>
            <a:pPr marL="685800" lvl="1" indent="-228600" defTabSz="914400">
              <a:spcBef>
                <a:spcPts val="500"/>
              </a:spcBef>
              <a:buClr>
                <a:srgbClr val="7AB800"/>
              </a:buClr>
            </a:pPr>
            <a:r>
              <a:rPr lang="en-US" sz="2400" dirty="0">
                <a:solidFill>
                  <a:prstClr val="black"/>
                </a:solidFill>
                <a:latin typeface="Arial" panose="020B0604020202020204" pitchFamily="34" charset="0"/>
                <a:cs typeface="Arial" panose="020B0604020202020204" pitchFamily="34" charset="0"/>
              </a:rPr>
              <a:t>Find resources for sharing the campaign </a:t>
            </a:r>
          </a:p>
          <a:p>
            <a:pPr marL="685800" lvl="1" indent="-228600" defTabSz="914400">
              <a:spcBef>
                <a:spcPts val="500"/>
              </a:spcBef>
              <a:buClr>
                <a:srgbClr val="7AB800"/>
              </a:buClr>
            </a:pPr>
            <a:r>
              <a:rPr lang="en-US" sz="2400" dirty="0">
                <a:solidFill>
                  <a:prstClr val="black"/>
                </a:solidFill>
                <a:latin typeface="Arial" panose="020B0604020202020204" pitchFamily="34" charset="0"/>
                <a:cs typeface="Arial" panose="020B0604020202020204" pitchFamily="34" charset="0"/>
              </a:rPr>
              <a:t>Sign on to support the campaign </a:t>
            </a:r>
          </a:p>
          <a:p>
            <a:pPr marL="0" lvl="0" indent="0" defTabSz="914400">
              <a:spcBef>
                <a:spcPts val="1000"/>
              </a:spcBef>
              <a:buClr>
                <a:srgbClr val="009AA6"/>
              </a:buClr>
              <a:buNone/>
            </a:pPr>
            <a:endParaRPr lang="en-US" sz="2400" dirty="0">
              <a:latin typeface="Arial" panose="020B0604020202020204" pitchFamily="34" charset="0"/>
              <a:cs typeface="Arial" panose="020B0604020202020204" pitchFamily="34" charset="0"/>
            </a:endParaRPr>
          </a:p>
        </p:txBody>
      </p:sp>
      <p:sp>
        <p:nvSpPr>
          <p:cNvPr id="7" name="Google Shape;134;p18"/>
          <p:cNvSpPr txBox="1">
            <a:spLocks/>
          </p:cNvSpPr>
          <p:nvPr/>
        </p:nvSpPr>
        <p:spPr>
          <a:xfrm>
            <a:off x="628650" y="1332250"/>
            <a:ext cx="7886700" cy="1325563"/>
          </a:xfrm>
          <a:prstGeom prst="rect">
            <a:avLst/>
          </a:prstGeom>
          <a:noFill/>
          <a:ln>
            <a:noFill/>
          </a:ln>
        </p:spPr>
        <p:txBody>
          <a:bodyPr spcFirstLastPara="1" vert="horz" wrap="square" lIns="91425" tIns="45700" rIns="91425" bIns="45700" rtlCol="0"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spcBef>
                <a:spcPts val="0"/>
              </a:spcBef>
              <a:buClr>
                <a:schemeClr val="dk1"/>
              </a:buClr>
            </a:pPr>
            <a:r>
              <a:rPr lang="en-US" sz="4400" dirty="0">
                <a:solidFill>
                  <a:schemeClr val="dk1"/>
                </a:solidFill>
                <a:latin typeface="Arial" panose="020B0604020202020204" pitchFamily="34" charset="0"/>
                <a:ea typeface="PT Sans"/>
                <a:cs typeface="Arial" panose="020B0604020202020204" pitchFamily="34" charset="0"/>
                <a:sym typeface="PT Sans"/>
              </a:rPr>
              <a:t>Where Can I Find Resources and More Information?</a:t>
            </a: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08899"/>
            <a:ext cx="9144000" cy="1549101"/>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650" y="2810543"/>
            <a:ext cx="2241232" cy="2857731"/>
          </a:xfrm>
          <a:prstGeom prst="rect">
            <a:avLst/>
          </a:prstGeom>
        </p:spPr>
      </p:pic>
    </p:spTree>
    <p:extLst>
      <p:ext uri="{BB962C8B-B14F-4D97-AF65-F5344CB8AC3E}">
        <p14:creationId xmlns:p14="http://schemas.microsoft.com/office/powerpoint/2010/main" val="2035108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Font typeface="PT Sans"/>
              <a:buNone/>
            </a:pPr>
            <a:r>
              <a:rPr lang="en-US" sz="4400" b="0" i="0" u="none" strike="noStrike" cap="none" dirty="0">
                <a:solidFill>
                  <a:schemeClr val="dk1"/>
                </a:solidFill>
                <a:latin typeface="PT Sans"/>
                <a:ea typeface="PT Sans"/>
                <a:cs typeface="PT Sans"/>
                <a:sym typeface="PT Sans"/>
              </a:rPr>
              <a:t>Agenda 	</a:t>
            </a:r>
            <a:endParaRPr sz="4400" b="0" i="0" u="none" strike="noStrike" cap="none" dirty="0">
              <a:solidFill>
                <a:schemeClr val="dk1"/>
              </a:solidFill>
              <a:latin typeface="PT Sans"/>
              <a:ea typeface="PT Sans"/>
              <a:cs typeface="PT Sans"/>
              <a:sym typeface="PT Sans"/>
            </a:endParaRPr>
          </a:p>
        </p:txBody>
      </p:sp>
      <p:grpSp>
        <p:nvGrpSpPr>
          <p:cNvPr id="3" name="Group 2"/>
          <p:cNvGrpSpPr/>
          <p:nvPr/>
        </p:nvGrpSpPr>
        <p:grpSpPr>
          <a:xfrm>
            <a:off x="0" y="0"/>
            <a:ext cx="9144000" cy="2022437"/>
            <a:chOff x="0" y="-1"/>
            <a:chExt cx="9144000" cy="2022437"/>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2022437"/>
            </a:xfrm>
            <a:prstGeom prst="rect">
              <a:avLst/>
            </a:prstGeom>
          </p:spPr>
        </p:pic>
        <p:sp>
          <p:nvSpPr>
            <p:cNvPr id="2" name="Oval 1"/>
            <p:cNvSpPr/>
            <p:nvPr/>
          </p:nvSpPr>
          <p:spPr>
            <a:xfrm>
              <a:off x="152400" y="365126"/>
              <a:ext cx="3467100" cy="14779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4" name="Google Shape;124;p16"/>
          <p:cNvSpPr txBox="1">
            <a:spLocks noGrp="1"/>
          </p:cNvSpPr>
          <p:nvPr>
            <p:ph idx="1"/>
          </p:nvPr>
        </p:nvSpPr>
        <p:spPr>
          <a:xfrm>
            <a:off x="628650" y="2207267"/>
            <a:ext cx="7886700" cy="4351338"/>
          </a:xfrm>
          <a:prstGeom prst="rect">
            <a:avLst/>
          </a:prstGeom>
          <a:noFill/>
          <a:ln>
            <a:noFill/>
          </a:ln>
        </p:spPr>
        <p:txBody>
          <a:bodyPr spcFirstLastPara="1" wrap="square" lIns="91425" tIns="45700" rIns="91425" bIns="45700" anchor="t" anchorCtr="0">
            <a:noAutofit/>
          </a:bodyPr>
          <a:lstStyle/>
          <a:p>
            <a:pPr marL="0" lvl="0" indent="0" algn="ctr" defTabSz="914400">
              <a:spcBef>
                <a:spcPts val="1000"/>
              </a:spcBef>
              <a:buClr>
                <a:srgbClr val="009AA6"/>
              </a:buClr>
              <a:buNone/>
            </a:pPr>
            <a:r>
              <a:rPr lang="en-US" sz="2800" dirty="0">
                <a:solidFill>
                  <a:prstClr val="black"/>
                </a:solidFill>
                <a:latin typeface="Arial" panose="020B0604020202020204" pitchFamily="34" charset="0"/>
                <a:cs typeface="Arial" panose="020B0604020202020204" pitchFamily="34" charset="0"/>
              </a:rPr>
              <a:t>Your name</a:t>
            </a:r>
          </a:p>
          <a:p>
            <a:pPr marL="0" lvl="0" indent="0" algn="ctr" defTabSz="914400">
              <a:spcBef>
                <a:spcPts val="1000"/>
              </a:spcBef>
              <a:buClr>
                <a:srgbClr val="009AA6"/>
              </a:buClr>
              <a:buNone/>
            </a:pPr>
            <a:r>
              <a:rPr lang="en-US" sz="2800" dirty="0">
                <a:solidFill>
                  <a:prstClr val="black"/>
                </a:solidFill>
                <a:latin typeface="Arial" panose="020B0604020202020204" pitchFamily="34" charset="0"/>
                <a:cs typeface="Arial" panose="020B0604020202020204" pitchFamily="34" charset="0"/>
              </a:rPr>
              <a:t>Title, Organization</a:t>
            </a:r>
          </a:p>
          <a:p>
            <a:pPr marL="0" lvl="0" indent="0" algn="ctr" defTabSz="914400">
              <a:spcBef>
                <a:spcPts val="1000"/>
              </a:spcBef>
              <a:buClr>
                <a:srgbClr val="009AA6"/>
              </a:buClr>
              <a:buNone/>
            </a:pPr>
            <a:r>
              <a:rPr lang="en-US" sz="2800" dirty="0">
                <a:solidFill>
                  <a:prstClr val="black"/>
                </a:solidFill>
                <a:latin typeface="Arial" panose="020B0604020202020204" pitchFamily="34" charset="0"/>
                <a:cs typeface="Arial" panose="020B0604020202020204" pitchFamily="34" charset="0"/>
              </a:rPr>
              <a:t>Your email</a:t>
            </a:r>
          </a:p>
          <a:p>
            <a:pPr marL="0" lvl="0" indent="0" algn="ctr" defTabSz="914400">
              <a:spcBef>
                <a:spcPts val="1000"/>
              </a:spcBef>
              <a:buClr>
                <a:srgbClr val="009AA6"/>
              </a:buClr>
              <a:buNone/>
            </a:pPr>
            <a:r>
              <a:rPr lang="en-US" sz="3200" dirty="0">
                <a:solidFill>
                  <a:prstClr val="black"/>
                </a:solidFill>
                <a:latin typeface="Arial" panose="020B0604020202020204" pitchFamily="34" charset="0"/>
                <a:cs typeface="Arial" panose="020B0604020202020204" pitchFamily="34" charset="0"/>
                <a:hlinkClick r:id="rId4"/>
              </a:rPr>
              <a:t>www.ISupportCTE.org</a:t>
            </a:r>
            <a:r>
              <a:rPr lang="en-US" sz="3200" dirty="0">
                <a:solidFill>
                  <a:prstClr val="black"/>
                </a:solidFill>
                <a:latin typeface="Arial" panose="020B0604020202020204" pitchFamily="34" charset="0"/>
                <a:cs typeface="Arial" panose="020B0604020202020204" pitchFamily="34" charset="0"/>
              </a:rPr>
              <a:t> </a:t>
            </a:r>
          </a:p>
          <a:p>
            <a:pPr marL="0" lvl="0" indent="0" algn="ctr" defTabSz="914400">
              <a:spcBef>
                <a:spcPts val="1000"/>
              </a:spcBef>
              <a:buClr>
                <a:srgbClr val="009AA6"/>
              </a:buClr>
              <a:buNone/>
            </a:pPr>
            <a:r>
              <a:rPr lang="en-US" sz="3600" dirty="0">
                <a:solidFill>
                  <a:prstClr val="black"/>
                </a:solidFill>
                <a:latin typeface="Arial" panose="020B0604020202020204" pitchFamily="34" charset="0"/>
                <a:cs typeface="Arial" panose="020B0604020202020204" pitchFamily="34" charset="0"/>
              </a:rPr>
              <a:t>#ISupportCTE</a:t>
            </a:r>
          </a:p>
          <a:p>
            <a:pPr marL="0" lvl="0" indent="0" defTabSz="914400">
              <a:spcBef>
                <a:spcPts val="1000"/>
              </a:spcBef>
              <a:buClr>
                <a:srgbClr val="009AA6"/>
              </a:buClr>
              <a:buNone/>
            </a:pPr>
            <a:endParaRPr lang="en-US" sz="2400" dirty="0">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08899"/>
            <a:ext cx="9144000" cy="1549101"/>
          </a:xfrm>
          <a:prstGeom prst="rect">
            <a:avLst/>
          </a:prstGeom>
        </p:spPr>
      </p:pic>
      <p:sp>
        <p:nvSpPr>
          <p:cNvPr id="7" name="Google Shape;134;p18"/>
          <p:cNvSpPr txBox="1">
            <a:spLocks/>
          </p:cNvSpPr>
          <p:nvPr/>
        </p:nvSpPr>
        <p:spPr>
          <a:xfrm>
            <a:off x="745881" y="1062000"/>
            <a:ext cx="7886700" cy="1325563"/>
          </a:xfrm>
          <a:prstGeom prst="rect">
            <a:avLst/>
          </a:prstGeom>
          <a:noFill/>
          <a:ln>
            <a:noFill/>
          </a:ln>
        </p:spPr>
        <p:txBody>
          <a:bodyPr spcFirstLastPara="1" vert="horz" wrap="square" lIns="91425" tIns="45700" rIns="91425" bIns="45700" rtlCol="0"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spcBef>
                <a:spcPts val="0"/>
              </a:spcBef>
              <a:buClr>
                <a:schemeClr val="dk1"/>
              </a:buClr>
            </a:pPr>
            <a:r>
              <a:rPr lang="en-US" sz="4400" dirty="0">
                <a:solidFill>
                  <a:schemeClr val="dk1"/>
                </a:solidFill>
                <a:latin typeface="Arial" panose="020B0604020202020204" pitchFamily="34" charset="0"/>
                <a:ea typeface="PT Sans"/>
                <a:cs typeface="Arial" panose="020B0604020202020204" pitchFamily="34" charset="0"/>
                <a:sym typeface="PT Sans"/>
              </a:rPr>
              <a:t>Thank you!</a:t>
            </a:r>
          </a:p>
        </p:txBody>
      </p:sp>
    </p:spTree>
    <p:extLst>
      <p:ext uri="{BB962C8B-B14F-4D97-AF65-F5344CB8AC3E}">
        <p14:creationId xmlns:p14="http://schemas.microsoft.com/office/powerpoint/2010/main" val="14329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Font typeface="PT Sans"/>
              <a:buNone/>
            </a:pPr>
            <a:r>
              <a:rPr lang="en-US" sz="4400" b="0" i="0" u="none" strike="noStrike" cap="none" dirty="0">
                <a:solidFill>
                  <a:schemeClr val="dk1"/>
                </a:solidFill>
                <a:latin typeface="PT Sans"/>
                <a:ea typeface="PT Sans"/>
                <a:cs typeface="PT Sans"/>
                <a:sym typeface="PT Sans"/>
              </a:rPr>
              <a:t>Agenda 	</a:t>
            </a:r>
            <a:endParaRPr sz="4400" b="0" i="0" u="none" strike="noStrike" cap="none" dirty="0">
              <a:solidFill>
                <a:schemeClr val="dk1"/>
              </a:solidFill>
              <a:latin typeface="PT Sans"/>
              <a:ea typeface="PT Sans"/>
              <a:cs typeface="PT Sans"/>
              <a:sym typeface="PT Sans"/>
            </a:endParaRPr>
          </a:p>
        </p:txBody>
      </p:sp>
      <p:grpSp>
        <p:nvGrpSpPr>
          <p:cNvPr id="3" name="Group 2"/>
          <p:cNvGrpSpPr/>
          <p:nvPr/>
        </p:nvGrpSpPr>
        <p:grpSpPr>
          <a:xfrm>
            <a:off x="0" y="0"/>
            <a:ext cx="9144000" cy="2022437"/>
            <a:chOff x="0" y="-1"/>
            <a:chExt cx="9144000" cy="2022437"/>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2022437"/>
            </a:xfrm>
            <a:prstGeom prst="rect">
              <a:avLst/>
            </a:prstGeom>
          </p:spPr>
        </p:pic>
        <p:sp>
          <p:nvSpPr>
            <p:cNvPr id="2" name="Oval 1"/>
            <p:cNvSpPr/>
            <p:nvPr/>
          </p:nvSpPr>
          <p:spPr>
            <a:xfrm>
              <a:off x="152400" y="365126"/>
              <a:ext cx="3467100" cy="14779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4" name="Google Shape;124;p16"/>
          <p:cNvSpPr txBox="1">
            <a:spLocks noGrp="1"/>
          </p:cNvSpPr>
          <p:nvPr>
            <p:ph idx="1"/>
          </p:nvPr>
        </p:nvSpPr>
        <p:spPr>
          <a:xfrm>
            <a:off x="628650" y="1866172"/>
            <a:ext cx="7886700" cy="4351338"/>
          </a:xfrm>
          <a:prstGeom prst="rect">
            <a:avLst/>
          </a:prstGeom>
          <a:noFill/>
          <a:ln>
            <a:noFill/>
          </a:ln>
        </p:spPr>
        <p:txBody>
          <a:bodyPr spcFirstLastPara="1" wrap="square" lIns="91425" tIns="45700" rIns="91425" bIns="45700" anchor="t" anchorCtr="0">
            <a:noAutofit/>
          </a:bodyPr>
          <a:lstStyle/>
          <a:p>
            <a:pPr marL="228600" lvl="0" indent="-228600">
              <a:spcBef>
                <a:spcPts val="0"/>
              </a:spcBef>
              <a:spcAft>
                <a:spcPts val="600"/>
              </a:spcAft>
              <a:buSzPts val="2800"/>
              <a:buFont typeface="Arial"/>
              <a:buChar char="•"/>
            </a:pPr>
            <a:r>
              <a:rPr lang="en-US" sz="2800" dirty="0">
                <a:latin typeface="Arial" panose="020B0604020202020204" pitchFamily="34" charset="0"/>
                <a:cs typeface="Arial" panose="020B0604020202020204" pitchFamily="34" charset="0"/>
              </a:rPr>
              <a:t>Career and Technical Education (CTE) in [your state/local area] </a:t>
            </a:r>
          </a:p>
          <a:p>
            <a:pPr marL="228600" lvl="0" indent="-228600">
              <a:spcBef>
                <a:spcPts val="0"/>
              </a:spcBef>
              <a:spcAft>
                <a:spcPts val="600"/>
              </a:spcAft>
              <a:buSzPts val="2800"/>
              <a:buFont typeface="Arial"/>
              <a:buChar char="•"/>
            </a:pPr>
            <a:r>
              <a:rPr lang="en-US" sz="2800" dirty="0">
                <a:latin typeface="Arial" panose="020B0604020202020204" pitchFamily="34" charset="0"/>
                <a:cs typeface="Arial" panose="020B0604020202020204" pitchFamily="34" charset="0"/>
              </a:rPr>
              <a:t>Why CTE needs double the investment </a:t>
            </a:r>
          </a:p>
          <a:p>
            <a:pPr marL="228600" lvl="0" indent="-228600">
              <a:spcBef>
                <a:spcPts val="0"/>
              </a:spcBef>
              <a:spcAft>
                <a:spcPts val="600"/>
              </a:spcAft>
              <a:buSzPts val="2800"/>
              <a:buFont typeface="Arial"/>
              <a:buChar char="•"/>
            </a:pPr>
            <a:r>
              <a:rPr lang="en-US" sz="2800" dirty="0">
                <a:latin typeface="Arial" panose="020B0604020202020204" pitchFamily="34" charset="0"/>
                <a:cs typeface="Arial" panose="020B0604020202020204" pitchFamily="34" charset="0"/>
              </a:rPr>
              <a:t>How to get involved in the campaign </a:t>
            </a:r>
          </a:p>
          <a:p>
            <a:pPr marL="228600" lvl="0" indent="-228600">
              <a:spcBef>
                <a:spcPts val="0"/>
              </a:spcBef>
              <a:spcAft>
                <a:spcPts val="600"/>
              </a:spcAft>
              <a:buClr>
                <a:srgbClr val="009AA6"/>
              </a:buClr>
              <a:buSzPts val="2800"/>
              <a:buFont typeface="Arial"/>
              <a:buChar char="•"/>
            </a:pPr>
            <a:endParaRPr lang="en-US" sz="2800" dirty="0">
              <a:latin typeface="Arial" panose="020B0604020202020204" pitchFamily="34" charset="0"/>
              <a:cs typeface="Arial" panose="020B0604020202020204" pitchFamily="34" charset="0"/>
            </a:endParaRPr>
          </a:p>
        </p:txBody>
      </p:sp>
      <p:sp>
        <p:nvSpPr>
          <p:cNvPr id="7" name="Google Shape;134;p18"/>
          <p:cNvSpPr txBox="1">
            <a:spLocks/>
          </p:cNvSpPr>
          <p:nvPr/>
        </p:nvSpPr>
        <p:spPr>
          <a:xfrm>
            <a:off x="745881" y="764342"/>
            <a:ext cx="7886700" cy="1325563"/>
          </a:xfrm>
          <a:prstGeom prst="rect">
            <a:avLst/>
          </a:prstGeom>
          <a:noFill/>
          <a:ln>
            <a:noFill/>
          </a:ln>
        </p:spPr>
        <p:txBody>
          <a:bodyPr spcFirstLastPara="1" vert="horz" wrap="square" lIns="91425" tIns="45700" rIns="91425" bIns="45700" rtlCol="0"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spcBef>
                <a:spcPts val="0"/>
              </a:spcBef>
              <a:buClr>
                <a:schemeClr val="dk1"/>
              </a:buClr>
              <a:buFont typeface="PT Sans"/>
              <a:buNone/>
            </a:pPr>
            <a:r>
              <a:rPr lang="en-US" sz="4400" dirty="0">
                <a:solidFill>
                  <a:schemeClr val="dk1"/>
                </a:solidFill>
                <a:latin typeface="Arial" panose="020B0604020202020204" pitchFamily="34" charset="0"/>
                <a:ea typeface="PT Sans"/>
                <a:cs typeface="Arial" panose="020B0604020202020204" pitchFamily="34" charset="0"/>
                <a:sym typeface="PT Sans"/>
              </a:rPr>
              <a:t>Agenda</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08899"/>
            <a:ext cx="9144000" cy="1549101"/>
          </a:xfrm>
          <a:prstGeom prst="rect">
            <a:avLst/>
          </a:prstGeom>
        </p:spPr>
      </p:pic>
    </p:spTree>
    <p:extLst>
      <p:ext uri="{BB962C8B-B14F-4D97-AF65-F5344CB8AC3E}">
        <p14:creationId xmlns:p14="http://schemas.microsoft.com/office/powerpoint/2010/main" val="2797107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Font typeface="PT Sans"/>
              <a:buNone/>
            </a:pPr>
            <a:r>
              <a:rPr lang="en-US" sz="4400" b="0" i="0" u="none" strike="noStrike" cap="none" dirty="0">
                <a:solidFill>
                  <a:schemeClr val="dk1"/>
                </a:solidFill>
                <a:latin typeface="PT Sans"/>
                <a:ea typeface="PT Sans"/>
                <a:cs typeface="PT Sans"/>
                <a:sym typeface="PT Sans"/>
              </a:rPr>
              <a:t>Agenda 	</a:t>
            </a:r>
            <a:endParaRPr sz="4400" b="0" i="0" u="none" strike="noStrike" cap="none" dirty="0">
              <a:solidFill>
                <a:schemeClr val="dk1"/>
              </a:solidFill>
              <a:latin typeface="PT Sans"/>
              <a:ea typeface="PT Sans"/>
              <a:cs typeface="PT Sans"/>
              <a:sym typeface="PT San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09458"/>
            <a:ext cx="9144000" cy="1549100"/>
          </a:xfrm>
          <a:prstGeom prst="rect">
            <a:avLst/>
          </a:prstGeom>
        </p:spPr>
      </p:pic>
      <p:grpSp>
        <p:nvGrpSpPr>
          <p:cNvPr id="3" name="Group 2"/>
          <p:cNvGrpSpPr/>
          <p:nvPr/>
        </p:nvGrpSpPr>
        <p:grpSpPr>
          <a:xfrm>
            <a:off x="0" y="0"/>
            <a:ext cx="9144000" cy="2022437"/>
            <a:chOff x="0" y="-1"/>
            <a:chExt cx="9144000" cy="2022437"/>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9144000" cy="2022437"/>
            </a:xfrm>
            <a:prstGeom prst="rect">
              <a:avLst/>
            </a:prstGeom>
          </p:spPr>
        </p:pic>
        <p:sp>
          <p:nvSpPr>
            <p:cNvPr id="2" name="Oval 1"/>
            <p:cNvSpPr/>
            <p:nvPr/>
          </p:nvSpPr>
          <p:spPr>
            <a:xfrm>
              <a:off x="152400" y="365126"/>
              <a:ext cx="3467100" cy="14779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4" name="Google Shape;124;p16"/>
          <p:cNvSpPr txBox="1">
            <a:spLocks noGrp="1"/>
          </p:cNvSpPr>
          <p:nvPr>
            <p:ph idx="1"/>
          </p:nvPr>
        </p:nvSpPr>
        <p:spPr>
          <a:xfrm>
            <a:off x="628650" y="1866172"/>
            <a:ext cx="7886700" cy="4351338"/>
          </a:xfrm>
          <a:prstGeom prst="rect">
            <a:avLst/>
          </a:prstGeom>
          <a:noFill/>
          <a:ln>
            <a:noFill/>
          </a:ln>
        </p:spPr>
        <p:txBody>
          <a:bodyPr spcFirstLastPara="1" wrap="square" lIns="91425" tIns="45700" rIns="91425" bIns="45700" anchor="t" anchorCtr="0">
            <a:noAutofit/>
          </a:bodyPr>
          <a:lstStyle/>
          <a:p>
            <a:pPr marL="0" indent="0">
              <a:buNone/>
            </a:pPr>
            <a:r>
              <a:rPr lang="en-US" sz="2800" b="1" dirty="0">
                <a:latin typeface="Arial" panose="020B0604020202020204" pitchFamily="34" charset="0"/>
                <a:cs typeface="Arial" panose="020B0604020202020204" pitchFamily="34" charset="0"/>
              </a:rPr>
              <a:t>Sample Data Points [</a:t>
            </a:r>
            <a:r>
              <a:rPr lang="en-US" sz="2800" b="1" i="1" dirty="0">
                <a:latin typeface="Arial" panose="020B0604020202020204" pitchFamily="34" charset="0"/>
                <a:cs typeface="Arial" panose="020B0604020202020204" pitchFamily="34" charset="0"/>
              </a:rPr>
              <a:t>use your own data from your Virginia or your community]</a:t>
            </a:r>
            <a:r>
              <a:rPr lang="en-US" sz="2800" b="1" dirty="0">
                <a:latin typeface="Arial" panose="020B0604020202020204" pitchFamily="34" charset="0"/>
                <a:cs typeface="Arial" panose="020B0604020202020204" pitchFamily="34" charset="0"/>
              </a:rPr>
              <a:t> </a:t>
            </a:r>
          </a:p>
          <a:p>
            <a:pPr marL="0" indent="0">
              <a:buNone/>
            </a:pPr>
            <a:endParaRPr lang="en-US" sz="1200" b="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Strengthen graduate and undergraduate teacher-preparation programs in CTE</a:t>
            </a:r>
          </a:p>
          <a:p>
            <a:r>
              <a:rPr lang="en-US" dirty="0">
                <a:latin typeface="Arial" panose="020B0604020202020204" pitchFamily="34" charset="0"/>
                <a:cs typeface="Arial" panose="020B0604020202020204" pitchFamily="34" charset="0"/>
              </a:rPr>
              <a:t>Increased funding for CTE equipment updates and replacements by $1 million</a:t>
            </a:r>
          </a:p>
          <a:p>
            <a:r>
              <a:rPr lang="en-US" dirty="0">
                <a:latin typeface="Arial" panose="020B0604020202020204" pitchFamily="34" charset="0"/>
                <a:cs typeface="Arial" panose="020B0604020202020204" pitchFamily="34" charset="0"/>
              </a:rPr>
              <a:t>Increased funding for credentialing assessments</a:t>
            </a:r>
          </a:p>
          <a:p>
            <a:r>
              <a:rPr lang="en-US" dirty="0">
                <a:latin typeface="Arial" panose="020B0604020202020204" pitchFamily="34" charset="0"/>
                <a:cs typeface="Arial" panose="020B0604020202020204" pitchFamily="34" charset="0"/>
              </a:rPr>
              <a:t>Increased funding for Governor’s STEM Academies and Governor’s Health Sciences Academies</a:t>
            </a:r>
          </a:p>
          <a:p>
            <a:r>
              <a:rPr lang="en-US" dirty="0">
                <a:latin typeface="Arial" panose="020B0604020202020204" pitchFamily="34" charset="0"/>
                <a:cs typeface="Arial" panose="020B0604020202020204" pitchFamily="34" charset="0"/>
              </a:rPr>
              <a:t>Funding to replace the CTE Resource Center’s data system</a:t>
            </a:r>
          </a:p>
          <a:p>
            <a:pPr marL="228600" lvl="0" indent="-228600">
              <a:spcBef>
                <a:spcPts val="0"/>
              </a:spcBef>
              <a:spcAft>
                <a:spcPts val="600"/>
              </a:spcAft>
              <a:buClr>
                <a:srgbClr val="009AA6"/>
              </a:buClr>
              <a:buSzPts val="2800"/>
              <a:buFont typeface="Arial"/>
              <a:buChar char="•"/>
            </a:pPr>
            <a:endParaRPr lang="en-US" sz="2800" dirty="0">
              <a:latin typeface="Arial" panose="020B0604020202020204" pitchFamily="34" charset="0"/>
              <a:cs typeface="Arial" panose="020B0604020202020204" pitchFamily="34" charset="0"/>
            </a:endParaRPr>
          </a:p>
        </p:txBody>
      </p:sp>
      <p:sp>
        <p:nvSpPr>
          <p:cNvPr id="7" name="Google Shape;134;p18"/>
          <p:cNvSpPr txBox="1">
            <a:spLocks/>
          </p:cNvSpPr>
          <p:nvPr/>
        </p:nvSpPr>
        <p:spPr>
          <a:xfrm>
            <a:off x="745881" y="764342"/>
            <a:ext cx="7886700" cy="1325563"/>
          </a:xfrm>
          <a:prstGeom prst="rect">
            <a:avLst/>
          </a:prstGeom>
          <a:noFill/>
          <a:ln>
            <a:noFill/>
          </a:ln>
        </p:spPr>
        <p:txBody>
          <a:bodyPr spcFirstLastPara="1" vert="horz" wrap="square" lIns="91425" tIns="45700" rIns="91425" bIns="45700" rtlCol="0"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spcBef>
                <a:spcPts val="0"/>
              </a:spcBef>
              <a:buClr>
                <a:schemeClr val="dk1"/>
              </a:buClr>
              <a:buFont typeface="PT Sans"/>
              <a:buNone/>
            </a:pPr>
            <a:r>
              <a:rPr lang="en-US" sz="4400" dirty="0">
                <a:solidFill>
                  <a:schemeClr val="dk1"/>
                </a:solidFill>
                <a:latin typeface="Arial" panose="020B0604020202020204" pitchFamily="34" charset="0"/>
                <a:ea typeface="PT Sans"/>
                <a:cs typeface="Arial" panose="020B0604020202020204" pitchFamily="34" charset="0"/>
                <a:sym typeface="PT Sans"/>
              </a:rPr>
              <a:t>The Challenge</a:t>
            </a:r>
          </a:p>
        </p:txBody>
      </p:sp>
    </p:spTree>
    <p:extLst>
      <p:ext uri="{BB962C8B-B14F-4D97-AF65-F5344CB8AC3E}">
        <p14:creationId xmlns:p14="http://schemas.microsoft.com/office/powerpoint/2010/main" val="1657559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0574"/>
          <a:stretch/>
        </p:blipFill>
        <p:spPr>
          <a:xfrm rot="5400000">
            <a:off x="3296602" y="1010603"/>
            <a:ext cx="6857999" cy="4836795"/>
          </a:xfrm>
          <a:prstGeom prst="rect">
            <a:avLst/>
          </a:prstGeom>
        </p:spPr>
      </p:pic>
      <p:sp>
        <p:nvSpPr>
          <p:cNvPr id="129" name="Google Shape;129;p1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PT Sans"/>
              <a:buNone/>
            </a:pPr>
            <a:r>
              <a:rPr lang="en-US" sz="4000" b="1" i="0" u="none" strike="noStrike" cap="none" dirty="0">
                <a:solidFill>
                  <a:schemeClr val="dk1"/>
                </a:solidFill>
                <a:latin typeface="Arial" panose="020B0604020202020204" pitchFamily="34" charset="0"/>
                <a:cs typeface="Arial" panose="020B0604020202020204" pitchFamily="34" charset="0"/>
                <a:sym typeface="PT Sans"/>
              </a:rPr>
              <a:t>CTE in (Your State/Local Area)</a:t>
            </a:r>
            <a:endParaRPr sz="4000" b="1" i="0" u="none" strike="noStrike" cap="none" dirty="0">
              <a:solidFill>
                <a:schemeClr val="dk1"/>
              </a:solidFill>
              <a:latin typeface="Arial" panose="020B0604020202020204" pitchFamily="34" charset="0"/>
              <a:cs typeface="Arial" panose="020B0604020202020204" pitchFamily="34" charset="0"/>
              <a:sym typeface="PT Sans"/>
            </a:endParaRPr>
          </a:p>
        </p:txBody>
      </p:sp>
    </p:spTree>
    <p:extLst>
      <p:ext uri="{BB962C8B-B14F-4D97-AF65-F5344CB8AC3E}">
        <p14:creationId xmlns:p14="http://schemas.microsoft.com/office/powerpoint/2010/main" val="144486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Font typeface="PT Sans"/>
              <a:buNone/>
            </a:pPr>
            <a:r>
              <a:rPr lang="en-US" sz="4400" b="0" i="0" u="none" strike="noStrike" cap="none" dirty="0">
                <a:solidFill>
                  <a:schemeClr val="dk1"/>
                </a:solidFill>
                <a:latin typeface="PT Sans"/>
                <a:ea typeface="PT Sans"/>
                <a:cs typeface="PT Sans"/>
                <a:sym typeface="PT Sans"/>
              </a:rPr>
              <a:t>Agenda 	</a:t>
            </a:r>
            <a:endParaRPr sz="4400" b="0" i="0" u="none" strike="noStrike" cap="none" dirty="0">
              <a:solidFill>
                <a:schemeClr val="dk1"/>
              </a:solidFill>
              <a:latin typeface="PT Sans"/>
              <a:ea typeface="PT Sans"/>
              <a:cs typeface="PT Sans"/>
              <a:sym typeface="PT Sans"/>
            </a:endParaRPr>
          </a:p>
        </p:txBody>
      </p:sp>
      <p:grpSp>
        <p:nvGrpSpPr>
          <p:cNvPr id="3" name="Group 2"/>
          <p:cNvGrpSpPr/>
          <p:nvPr/>
        </p:nvGrpSpPr>
        <p:grpSpPr>
          <a:xfrm>
            <a:off x="0" y="0"/>
            <a:ext cx="9144000" cy="2022437"/>
            <a:chOff x="0" y="-1"/>
            <a:chExt cx="9144000" cy="2022437"/>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2022437"/>
            </a:xfrm>
            <a:prstGeom prst="rect">
              <a:avLst/>
            </a:prstGeom>
          </p:spPr>
        </p:pic>
        <p:sp>
          <p:nvSpPr>
            <p:cNvPr id="2" name="Oval 1"/>
            <p:cNvSpPr/>
            <p:nvPr/>
          </p:nvSpPr>
          <p:spPr>
            <a:xfrm>
              <a:off x="152400" y="365126"/>
              <a:ext cx="3467100" cy="14779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28650" y="2202590"/>
            <a:ext cx="3396454" cy="3396454"/>
          </a:xfrm>
          <a:prstGeom prst="rect">
            <a:avLst/>
          </a:prstGeom>
          <a:noFill/>
          <a:ln>
            <a:noFill/>
          </a:ln>
        </p:spPr>
      </p:pic>
      <p:sp>
        <p:nvSpPr>
          <p:cNvPr id="7" name="Google Shape;134;p18"/>
          <p:cNvSpPr txBox="1">
            <a:spLocks/>
          </p:cNvSpPr>
          <p:nvPr/>
        </p:nvSpPr>
        <p:spPr>
          <a:xfrm>
            <a:off x="745881" y="1011218"/>
            <a:ext cx="7886700" cy="1325563"/>
          </a:xfrm>
          <a:prstGeom prst="rect">
            <a:avLst/>
          </a:prstGeom>
          <a:noFill/>
          <a:ln>
            <a:noFill/>
          </a:ln>
        </p:spPr>
        <p:txBody>
          <a:bodyPr spcFirstLastPara="1" vert="horz" wrap="square" lIns="91425" tIns="45700" rIns="91425" bIns="45700" rtlCol="0"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spcBef>
                <a:spcPts val="0"/>
              </a:spcBef>
              <a:buClr>
                <a:schemeClr val="dk1"/>
              </a:buClr>
            </a:pPr>
            <a:r>
              <a:rPr lang="en-US" sz="4400" dirty="0">
                <a:solidFill>
                  <a:schemeClr val="dk1"/>
                </a:solidFill>
                <a:latin typeface="Arial" panose="020B0604020202020204" pitchFamily="34" charset="0"/>
                <a:ea typeface="PT Sans"/>
                <a:cs typeface="Arial" panose="020B0604020202020204" pitchFamily="34" charset="0"/>
                <a:sym typeface="PT Sans"/>
              </a:rPr>
              <a:t>What Is CTE?</a:t>
            </a: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08899"/>
            <a:ext cx="9144000" cy="1549101"/>
          </a:xfrm>
          <a:prstGeom prst="rect">
            <a:avLst/>
          </a:prstGeom>
        </p:spPr>
      </p:pic>
      <p:pic>
        <p:nvPicPr>
          <p:cNvPr id="12" name="Picture 11"/>
          <p:cNvPicPr>
            <a:picLocks noChangeAspect="1"/>
          </p:cNvPicPr>
          <p:nvPr/>
        </p:nvPicPr>
        <p:blipFill>
          <a:blip r:embed="rId6"/>
          <a:stretch>
            <a:fillRect/>
          </a:stretch>
        </p:blipFill>
        <p:spPr>
          <a:xfrm>
            <a:off x="4372893" y="2076607"/>
            <a:ext cx="4259688" cy="3473085"/>
          </a:xfrm>
          <a:prstGeom prst="rect">
            <a:avLst/>
          </a:prstGeom>
        </p:spPr>
      </p:pic>
    </p:spTree>
    <p:extLst>
      <p:ext uri="{BB962C8B-B14F-4D97-AF65-F5344CB8AC3E}">
        <p14:creationId xmlns:p14="http://schemas.microsoft.com/office/powerpoint/2010/main" val="2756539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0574"/>
          <a:stretch/>
        </p:blipFill>
        <p:spPr>
          <a:xfrm rot="5400000">
            <a:off x="3296602" y="1010603"/>
            <a:ext cx="6857999" cy="4836795"/>
          </a:xfrm>
          <a:prstGeom prst="rect">
            <a:avLst/>
          </a:prstGeom>
        </p:spPr>
      </p:pic>
      <p:sp>
        <p:nvSpPr>
          <p:cNvPr id="129" name="Google Shape;129;p1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PT Sans"/>
              <a:buNone/>
            </a:pPr>
            <a:r>
              <a:rPr lang="en-US" sz="4000" b="1" i="0" u="none" strike="noStrike" cap="none" dirty="0">
                <a:solidFill>
                  <a:schemeClr val="dk1"/>
                </a:solidFill>
                <a:latin typeface="Arial" panose="020B0604020202020204" pitchFamily="34" charset="0"/>
                <a:cs typeface="Arial" panose="020B0604020202020204" pitchFamily="34" charset="0"/>
                <a:sym typeface="PT Sans"/>
              </a:rPr>
              <a:t>Why CTE Needs Double the Investment </a:t>
            </a:r>
            <a:endParaRPr sz="4000" b="1" i="0" u="none" strike="noStrike" cap="none" dirty="0">
              <a:solidFill>
                <a:schemeClr val="dk1"/>
              </a:solidFill>
              <a:latin typeface="Arial" panose="020B0604020202020204" pitchFamily="34" charset="0"/>
              <a:cs typeface="Arial" panose="020B0604020202020204" pitchFamily="34" charset="0"/>
              <a:sym typeface="PT Sans"/>
            </a:endParaRPr>
          </a:p>
        </p:txBody>
      </p:sp>
    </p:spTree>
    <p:extLst>
      <p:ext uri="{BB962C8B-B14F-4D97-AF65-F5344CB8AC3E}">
        <p14:creationId xmlns:p14="http://schemas.microsoft.com/office/powerpoint/2010/main" val="39050012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Font typeface="PT Sans"/>
              <a:buNone/>
            </a:pPr>
            <a:r>
              <a:rPr lang="en-US" sz="4400" b="0" i="0" u="none" strike="noStrike" cap="none" dirty="0">
                <a:solidFill>
                  <a:schemeClr val="dk1"/>
                </a:solidFill>
                <a:latin typeface="PT Sans"/>
                <a:ea typeface="PT Sans"/>
                <a:cs typeface="PT Sans"/>
                <a:sym typeface="PT Sans"/>
              </a:rPr>
              <a:t>Agenda 	</a:t>
            </a:r>
            <a:endParaRPr sz="4400" b="0" i="0" u="none" strike="noStrike" cap="none" dirty="0">
              <a:solidFill>
                <a:schemeClr val="dk1"/>
              </a:solidFill>
              <a:latin typeface="PT Sans"/>
              <a:ea typeface="PT Sans"/>
              <a:cs typeface="PT Sans"/>
              <a:sym typeface="PT Sans"/>
            </a:endParaRPr>
          </a:p>
        </p:txBody>
      </p:sp>
      <p:grpSp>
        <p:nvGrpSpPr>
          <p:cNvPr id="3" name="Group 2"/>
          <p:cNvGrpSpPr/>
          <p:nvPr/>
        </p:nvGrpSpPr>
        <p:grpSpPr>
          <a:xfrm>
            <a:off x="0" y="0"/>
            <a:ext cx="9144000" cy="2022437"/>
            <a:chOff x="0" y="-1"/>
            <a:chExt cx="9144000" cy="2022437"/>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2022437"/>
            </a:xfrm>
            <a:prstGeom prst="rect">
              <a:avLst/>
            </a:prstGeom>
          </p:spPr>
        </p:pic>
        <p:sp>
          <p:nvSpPr>
            <p:cNvPr id="2" name="Oval 1"/>
            <p:cNvSpPr/>
            <p:nvPr/>
          </p:nvSpPr>
          <p:spPr>
            <a:xfrm>
              <a:off x="152400" y="365126"/>
              <a:ext cx="3467100" cy="14779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Google Shape;134;p18"/>
          <p:cNvSpPr txBox="1">
            <a:spLocks/>
          </p:cNvSpPr>
          <p:nvPr/>
        </p:nvSpPr>
        <p:spPr>
          <a:xfrm>
            <a:off x="628650" y="892981"/>
            <a:ext cx="7886700" cy="1325563"/>
          </a:xfrm>
          <a:prstGeom prst="rect">
            <a:avLst/>
          </a:prstGeom>
          <a:noFill/>
          <a:ln>
            <a:noFill/>
          </a:ln>
        </p:spPr>
        <p:txBody>
          <a:bodyPr spcFirstLastPara="1" vert="horz" wrap="square" lIns="91425" tIns="45700" rIns="91425" bIns="45700" rtlCol="0"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spcBef>
                <a:spcPts val="0"/>
              </a:spcBef>
              <a:buClr>
                <a:schemeClr val="dk1"/>
              </a:buClr>
            </a:pPr>
            <a:r>
              <a:rPr lang="en-US" sz="4400" dirty="0">
                <a:solidFill>
                  <a:schemeClr val="dk1"/>
                </a:solidFill>
                <a:latin typeface="Arial" panose="020B0604020202020204" pitchFamily="34" charset="0"/>
                <a:ea typeface="PT Sans"/>
                <a:cs typeface="Arial" panose="020B0604020202020204" pitchFamily="34" charset="0"/>
                <a:sym typeface="PT Sans"/>
              </a:rPr>
              <a:t>CTE Delivers Real Results</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08899"/>
            <a:ext cx="9144000" cy="1549101"/>
          </a:xfrm>
          <a:prstGeom prst="rect">
            <a:avLst/>
          </a:prstGeom>
        </p:spPr>
      </p:pic>
      <p:sp>
        <p:nvSpPr>
          <p:cNvPr id="4" name="TextBox 3">
            <a:extLst>
              <a:ext uri="{FF2B5EF4-FFF2-40B4-BE49-F238E27FC236}">
                <a16:creationId xmlns:a16="http://schemas.microsoft.com/office/drawing/2014/main" xmlns="" id="{999762C2-3A96-4102-99E8-BCE4476D3433}"/>
              </a:ext>
            </a:extLst>
          </p:cNvPr>
          <p:cNvSpPr txBox="1"/>
          <p:nvPr/>
        </p:nvSpPr>
        <p:spPr>
          <a:xfrm>
            <a:off x="914400" y="2177904"/>
            <a:ext cx="7060367" cy="4308872"/>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Sample Data Points — </a:t>
            </a:r>
            <a:r>
              <a:rPr lang="en-US" sz="2000" b="1" i="1" dirty="0">
                <a:latin typeface="Arial" panose="020B0604020202020204" pitchFamily="34" charset="0"/>
                <a:cs typeface="Arial" panose="020B0604020202020204" pitchFamily="34" charset="0"/>
              </a:rPr>
              <a:t>use your own data from your state/community</a:t>
            </a:r>
            <a:r>
              <a:rPr lang="en-US" sz="2000" b="1" dirty="0">
                <a:latin typeface="Arial" panose="020B0604020202020204" pitchFamily="34" charset="0"/>
                <a:cs typeface="Arial" panose="020B0604020202020204" pitchFamily="34" charset="0"/>
              </a:rPr>
              <a:t>: </a:t>
            </a:r>
          </a:p>
          <a:p>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Students involved in CTE are far less likely to drop out of high school than other students, a difference estimated to save the economy $168 billion each year</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In Virginia, CTE students’ graduation rate is 97 percent, 11 percentage points higher than non-CTE concentrators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In Virginia, 48 percent or more of CTE completers graduated with an Advanced Studies Diploma</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86% of adults concentrating in CTE either continued their education or were employed within six months of completing their program</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9848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Font typeface="PT Sans"/>
              <a:buNone/>
            </a:pPr>
            <a:r>
              <a:rPr lang="en-US" sz="4400" b="0" i="0" u="none" strike="noStrike" cap="none" dirty="0">
                <a:solidFill>
                  <a:schemeClr val="dk1"/>
                </a:solidFill>
                <a:latin typeface="PT Sans"/>
                <a:ea typeface="PT Sans"/>
                <a:cs typeface="PT Sans"/>
                <a:sym typeface="PT Sans"/>
              </a:rPr>
              <a:t>Agenda 	</a:t>
            </a:r>
            <a:endParaRPr sz="4400" b="0" i="0" u="none" strike="noStrike" cap="none" dirty="0">
              <a:solidFill>
                <a:schemeClr val="dk1"/>
              </a:solidFill>
              <a:latin typeface="PT Sans"/>
              <a:ea typeface="PT Sans"/>
              <a:cs typeface="PT Sans"/>
              <a:sym typeface="PT Sans"/>
            </a:endParaRPr>
          </a:p>
        </p:txBody>
      </p:sp>
      <p:grpSp>
        <p:nvGrpSpPr>
          <p:cNvPr id="3" name="Group 2"/>
          <p:cNvGrpSpPr/>
          <p:nvPr/>
        </p:nvGrpSpPr>
        <p:grpSpPr>
          <a:xfrm>
            <a:off x="0" y="0"/>
            <a:ext cx="9144000" cy="2022437"/>
            <a:chOff x="0" y="-1"/>
            <a:chExt cx="9144000" cy="2022437"/>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2022437"/>
            </a:xfrm>
            <a:prstGeom prst="rect">
              <a:avLst/>
            </a:prstGeom>
          </p:spPr>
        </p:pic>
        <p:sp>
          <p:nvSpPr>
            <p:cNvPr id="2" name="Oval 1"/>
            <p:cNvSpPr/>
            <p:nvPr/>
          </p:nvSpPr>
          <p:spPr>
            <a:xfrm>
              <a:off x="152400" y="365126"/>
              <a:ext cx="3467100" cy="14779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Google Shape;134;p18"/>
          <p:cNvSpPr txBox="1">
            <a:spLocks/>
          </p:cNvSpPr>
          <p:nvPr/>
        </p:nvSpPr>
        <p:spPr>
          <a:xfrm>
            <a:off x="628650" y="1198879"/>
            <a:ext cx="7886700" cy="1325563"/>
          </a:xfrm>
          <a:prstGeom prst="rect">
            <a:avLst/>
          </a:prstGeom>
          <a:noFill/>
          <a:ln>
            <a:noFill/>
          </a:ln>
        </p:spPr>
        <p:txBody>
          <a:bodyPr spcFirstLastPara="1" vert="horz" wrap="square" lIns="91425" tIns="45700" rIns="91425" bIns="45700" rtlCol="0"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spcBef>
                <a:spcPts val="0"/>
              </a:spcBef>
              <a:buClr>
                <a:schemeClr val="dk1"/>
              </a:buClr>
            </a:pPr>
            <a:r>
              <a:rPr lang="en-US" sz="4400" dirty="0">
                <a:solidFill>
                  <a:schemeClr val="dk1"/>
                </a:solidFill>
                <a:latin typeface="Arial" panose="020B0604020202020204" pitchFamily="34" charset="0"/>
                <a:ea typeface="PT Sans"/>
                <a:cs typeface="Arial" panose="020B0604020202020204" pitchFamily="34" charset="0"/>
                <a:sym typeface="PT Sans"/>
              </a:rPr>
              <a:t>CTE Can Do More With </a:t>
            </a:r>
          </a:p>
          <a:p>
            <a:pPr algn="ctr">
              <a:spcBef>
                <a:spcPts val="0"/>
              </a:spcBef>
              <a:buClr>
                <a:schemeClr val="dk1"/>
              </a:buClr>
            </a:pPr>
            <a:r>
              <a:rPr lang="en-US" sz="4400" dirty="0">
                <a:solidFill>
                  <a:schemeClr val="dk1"/>
                </a:solidFill>
                <a:latin typeface="Arial" panose="020B0604020202020204" pitchFamily="34" charset="0"/>
                <a:ea typeface="PT Sans"/>
                <a:cs typeface="Arial" panose="020B0604020202020204" pitchFamily="34" charset="0"/>
                <a:sym typeface="PT Sans"/>
              </a:rPr>
              <a:t>More Resources</a:t>
            </a:r>
          </a:p>
        </p:txBody>
      </p:sp>
      <p:pic>
        <p:nvPicPr>
          <p:cNvPr id="12" name="Picture 11" descr="A picture containing person, man, indoor, table&#10;&#10;Description automatically generated">
            <a:extLst>
              <a:ext uri="{FF2B5EF4-FFF2-40B4-BE49-F238E27FC236}">
                <a16:creationId xmlns:a16="http://schemas.microsoft.com/office/drawing/2014/main" xmlns="" id="{15525514-8EA3-46F0-ADAF-D9E164369D2E}"/>
              </a:ext>
            </a:extLst>
          </p:cNvPr>
          <p:cNvPicPr>
            <a:picLocks noChangeAspect="1"/>
          </p:cNvPicPr>
          <p:nvPr/>
        </p:nvPicPr>
        <p:blipFill>
          <a:blip r:embed="rId4"/>
          <a:stretch>
            <a:fillRect/>
          </a:stretch>
        </p:blipFill>
        <p:spPr>
          <a:xfrm>
            <a:off x="168608" y="2676598"/>
            <a:ext cx="3606134" cy="2404089"/>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08899"/>
            <a:ext cx="9144000" cy="1549101"/>
          </a:xfrm>
          <a:prstGeom prst="rect">
            <a:avLst/>
          </a:prstGeom>
        </p:spPr>
      </p:pic>
      <p:sp>
        <p:nvSpPr>
          <p:cNvPr id="4" name="Rectangle 3">
            <a:extLst>
              <a:ext uri="{FF2B5EF4-FFF2-40B4-BE49-F238E27FC236}">
                <a16:creationId xmlns:a16="http://schemas.microsoft.com/office/drawing/2014/main" xmlns="" id="{EEF581B9-DC10-44DB-A599-3EA1C100E5F2}"/>
              </a:ext>
            </a:extLst>
          </p:cNvPr>
          <p:cNvSpPr/>
          <p:nvPr/>
        </p:nvSpPr>
        <p:spPr>
          <a:xfrm>
            <a:off x="3943350" y="2676598"/>
            <a:ext cx="4572000" cy="3046988"/>
          </a:xfrm>
          <a:prstGeom prst="rect">
            <a:avLst/>
          </a:prstGeom>
        </p:spPr>
        <p:txBody>
          <a:bodyPr>
            <a:spAutoFit/>
          </a:bodyPr>
          <a:lstStyle/>
          <a:p>
            <a:r>
              <a:rPr lang="en-US" sz="1600" b="1" i="1" dirty="0">
                <a:highlight>
                  <a:srgbClr val="FFFF00"/>
                </a:highlight>
                <a:latin typeface="Arial" panose="020B0604020202020204" pitchFamily="34" charset="0"/>
                <a:cs typeface="Arial" panose="020B0604020202020204" pitchFamily="34" charset="0"/>
              </a:rPr>
              <a:t>SAMPLE QUOTE: </a:t>
            </a:r>
          </a:p>
          <a:p>
            <a:r>
              <a:rPr lang="en-US" sz="1600" i="1" dirty="0">
                <a:latin typeface="Arial" panose="020B0604020202020204" pitchFamily="34" charset="0"/>
                <a:cs typeface="Arial" panose="020B0604020202020204" pitchFamily="34" charset="0"/>
              </a:rPr>
              <a:t>“Doubling the investment for CTE would provide advanced opportunities for students to expand their access to field-based experiences, hands-on classroom instructional materials and work-based learning stations, work-based internships, and quality professional development for CTE teachers and administrators. It takes a team to teach, as it takes a team to learn. CTE must be more than an elective, it must be a pathway to a career choice.” — Sandra Clement, Foy H. Moody High School </a:t>
            </a:r>
          </a:p>
        </p:txBody>
      </p:sp>
    </p:spTree>
    <p:extLst>
      <p:ext uri="{BB962C8B-B14F-4D97-AF65-F5344CB8AC3E}">
        <p14:creationId xmlns:p14="http://schemas.microsoft.com/office/powerpoint/2010/main" val="1967333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Font typeface="PT Sans"/>
              <a:buNone/>
            </a:pPr>
            <a:r>
              <a:rPr lang="en-US" sz="4400" b="0" i="0" u="none" strike="noStrike" cap="none" dirty="0">
                <a:solidFill>
                  <a:schemeClr val="dk1"/>
                </a:solidFill>
                <a:latin typeface="PT Sans"/>
                <a:ea typeface="PT Sans"/>
                <a:cs typeface="PT Sans"/>
                <a:sym typeface="PT Sans"/>
              </a:rPr>
              <a:t>Agenda 	</a:t>
            </a:r>
            <a:endParaRPr sz="4400" b="0" i="0" u="none" strike="noStrike" cap="none" dirty="0">
              <a:solidFill>
                <a:schemeClr val="dk1"/>
              </a:solidFill>
              <a:latin typeface="PT Sans"/>
              <a:ea typeface="PT Sans"/>
              <a:cs typeface="PT Sans"/>
              <a:sym typeface="PT Sans"/>
            </a:endParaRPr>
          </a:p>
        </p:txBody>
      </p:sp>
      <p:grpSp>
        <p:nvGrpSpPr>
          <p:cNvPr id="3" name="Group 2"/>
          <p:cNvGrpSpPr/>
          <p:nvPr/>
        </p:nvGrpSpPr>
        <p:grpSpPr>
          <a:xfrm>
            <a:off x="0" y="0"/>
            <a:ext cx="9144000" cy="2022437"/>
            <a:chOff x="0" y="-1"/>
            <a:chExt cx="9144000" cy="2022437"/>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2022437"/>
            </a:xfrm>
            <a:prstGeom prst="rect">
              <a:avLst/>
            </a:prstGeom>
          </p:spPr>
        </p:pic>
        <p:sp>
          <p:nvSpPr>
            <p:cNvPr id="2" name="Oval 1"/>
            <p:cNvSpPr/>
            <p:nvPr/>
          </p:nvSpPr>
          <p:spPr>
            <a:xfrm>
              <a:off x="152400" y="365126"/>
              <a:ext cx="3467100" cy="14779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Google Shape;134;p18"/>
          <p:cNvSpPr txBox="1">
            <a:spLocks/>
          </p:cNvSpPr>
          <p:nvPr/>
        </p:nvSpPr>
        <p:spPr>
          <a:xfrm>
            <a:off x="227908" y="921650"/>
            <a:ext cx="8287442" cy="1325563"/>
          </a:xfrm>
          <a:prstGeom prst="rect">
            <a:avLst/>
          </a:prstGeom>
          <a:noFill/>
          <a:ln>
            <a:noFill/>
          </a:ln>
        </p:spPr>
        <p:txBody>
          <a:bodyPr spcFirstLastPara="1" vert="horz" wrap="square" lIns="91425" tIns="45700" rIns="91425" bIns="45700" rtlCol="0"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spcBef>
                <a:spcPts val="0"/>
              </a:spcBef>
              <a:buClr>
                <a:schemeClr val="dk1"/>
              </a:buClr>
            </a:pPr>
            <a:r>
              <a:rPr lang="en-US" sz="4400" dirty="0">
                <a:solidFill>
                  <a:schemeClr val="dk1"/>
                </a:solidFill>
                <a:latin typeface="Arial" panose="020B0604020202020204" pitchFamily="34" charset="0"/>
                <a:ea typeface="PT Sans"/>
                <a:cs typeface="Arial" panose="020B0604020202020204" pitchFamily="34" charset="0"/>
                <a:sym typeface="PT Sans"/>
              </a:rPr>
              <a:t>Increased Investment = </a:t>
            </a:r>
            <a:br>
              <a:rPr lang="en-US" sz="4400" dirty="0">
                <a:solidFill>
                  <a:schemeClr val="dk1"/>
                </a:solidFill>
                <a:latin typeface="Arial" panose="020B0604020202020204" pitchFamily="34" charset="0"/>
                <a:ea typeface="PT Sans"/>
                <a:cs typeface="Arial" panose="020B0604020202020204" pitchFamily="34" charset="0"/>
                <a:sym typeface="PT Sans"/>
              </a:rPr>
            </a:br>
            <a:r>
              <a:rPr lang="en-US" sz="4400" dirty="0">
                <a:solidFill>
                  <a:schemeClr val="dk1"/>
                </a:solidFill>
                <a:latin typeface="Arial" panose="020B0604020202020204" pitchFamily="34" charset="0"/>
                <a:ea typeface="PT Sans"/>
                <a:cs typeface="Arial" panose="020B0604020202020204" pitchFamily="34" charset="0"/>
                <a:sym typeface="PT Sans"/>
              </a:rPr>
              <a:t>Better Results</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216" y="2578960"/>
            <a:ext cx="3990935" cy="2660623"/>
          </a:xfrm>
          <a:prstGeom prst="rect">
            <a:avLst/>
          </a:prstGeom>
        </p:spPr>
      </p:pic>
      <p:pic>
        <p:nvPicPr>
          <p:cNvPr id="12" name="Picture 11" descr="A picture containing person, building, outdoor, man&#10;&#10;Description automatically generated">
            <a:extLst>
              <a:ext uri="{FF2B5EF4-FFF2-40B4-BE49-F238E27FC236}">
                <a16:creationId xmlns:a16="http://schemas.microsoft.com/office/drawing/2014/main" xmlns="" id="{3E08E6CE-8DCD-4D57-ACF7-D2AF68FC9FB0}"/>
              </a:ext>
            </a:extLst>
          </p:cNvPr>
          <p:cNvPicPr>
            <a:picLocks noChangeAspect="1"/>
          </p:cNvPicPr>
          <p:nvPr/>
        </p:nvPicPr>
        <p:blipFill>
          <a:blip r:embed="rId5"/>
          <a:stretch>
            <a:fillRect/>
          </a:stretch>
        </p:blipFill>
        <p:spPr>
          <a:xfrm>
            <a:off x="5016691" y="2490912"/>
            <a:ext cx="3498659" cy="2331581"/>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308899"/>
            <a:ext cx="9144000" cy="1549101"/>
          </a:xfrm>
          <a:prstGeom prst="rect">
            <a:avLst/>
          </a:prstGeom>
        </p:spPr>
      </p:pic>
    </p:spTree>
    <p:extLst>
      <p:ext uri="{BB962C8B-B14F-4D97-AF65-F5344CB8AC3E}">
        <p14:creationId xmlns:p14="http://schemas.microsoft.com/office/powerpoint/2010/main" val="2871916068"/>
      </p:ext>
    </p:extLst>
  </p:cSld>
  <p:clrMapOvr>
    <a:masterClrMapping/>
  </p:clrMapOvr>
</p:sld>
</file>

<file path=ppt/theme/theme1.xml><?xml version="1.0" encoding="utf-8"?>
<a:theme xmlns:a="http://schemas.openxmlformats.org/drawingml/2006/main" name="Custom Design">
  <a:themeElements>
    <a:clrScheme name="Advance CTE">
      <a:dk1>
        <a:sysClr val="windowText" lastClr="000000"/>
      </a:dk1>
      <a:lt1>
        <a:sysClr val="window" lastClr="FFFFFF"/>
      </a:lt1>
      <a:dk2>
        <a:srgbClr val="44546A"/>
      </a:dk2>
      <a:lt2>
        <a:srgbClr val="E7E6E6"/>
      </a:lt2>
      <a:accent1>
        <a:srgbClr val="009AA6"/>
      </a:accent1>
      <a:accent2>
        <a:srgbClr val="FF6D14"/>
      </a:accent2>
      <a:accent3>
        <a:srgbClr val="7AB800"/>
      </a:accent3>
      <a:accent4>
        <a:srgbClr val="FFC000"/>
      </a:accent4>
      <a:accent5>
        <a:srgbClr val="4472C4"/>
      </a:accent5>
      <a:accent6>
        <a:srgbClr val="70AD47"/>
      </a:accent6>
      <a:hlink>
        <a:srgbClr val="0563C1"/>
      </a:hlink>
      <a:folHlink>
        <a:srgbClr val="954F72"/>
      </a:folHlink>
    </a:clrScheme>
    <a:fontScheme name="Advance CTE">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962</TotalTime>
  <Words>1699</Words>
  <Application>Microsoft Macintosh PowerPoint</Application>
  <PresentationFormat>On-screen Show (4:3)</PresentationFormat>
  <Paragraphs>121</Paragraphs>
  <Slides>17</Slides>
  <Notes>17</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17</vt:i4>
      </vt:variant>
    </vt:vector>
  </HeadingPairs>
  <TitlesOfParts>
    <vt:vector size="23" baseType="lpstr">
      <vt:lpstr>Calibri</vt:lpstr>
      <vt:lpstr>Calibri Light</vt:lpstr>
      <vt:lpstr>PT Sans</vt:lpstr>
      <vt:lpstr>Custom Design</vt:lpstr>
      <vt:lpstr>Office Theme</vt:lpstr>
      <vt:lpstr>1_Office Theme</vt:lpstr>
      <vt:lpstr>It is Time to Double the Investment in Career Technical Education (CTE)</vt:lpstr>
      <vt:lpstr>Agenda  </vt:lpstr>
      <vt:lpstr>Agenda  </vt:lpstr>
      <vt:lpstr>CTE in (Your State/Local Area)</vt:lpstr>
      <vt:lpstr>Agenda  </vt:lpstr>
      <vt:lpstr>Why CTE Needs Double the Investment </vt:lpstr>
      <vt:lpstr>Agenda  </vt:lpstr>
      <vt:lpstr>Agenda  </vt:lpstr>
      <vt:lpstr>Agenda  </vt:lpstr>
      <vt:lpstr>Agenda  </vt:lpstr>
      <vt:lpstr>How to Get Involved in the Campaign</vt:lpstr>
      <vt:lpstr>Agenda  </vt:lpstr>
      <vt:lpstr>Agenda  </vt:lpstr>
      <vt:lpstr>Agenda  </vt:lpstr>
      <vt:lpstr>Questions?</vt:lpstr>
      <vt:lpstr>Agenda  </vt:lpstr>
      <vt:lpstr>Agenda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Nicole</dc:creator>
  <cp:lastModifiedBy>npope</cp:lastModifiedBy>
  <cp:revision>64</cp:revision>
  <cp:lastPrinted>2019-03-07T19:27:55Z</cp:lastPrinted>
  <dcterms:modified xsi:type="dcterms:W3CDTF">2019-03-11T20:25:24Z</dcterms:modified>
</cp:coreProperties>
</file>